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comment1.xml" ContentType="application/vnd.openxmlformats-officedocument.presentationml.comment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87" r:id="rId1"/>
  </p:sldMasterIdLst>
  <p:notesMasterIdLst>
    <p:notesMasterId r:id="rId31"/>
  </p:notesMasterIdLst>
  <p:sldIdLst>
    <p:sldId id="256" r:id="rId2"/>
    <p:sldId id="257" r:id="rId3"/>
    <p:sldId id="272" r:id="rId4"/>
    <p:sldId id="258" r:id="rId5"/>
    <p:sldId id="273" r:id="rId6"/>
    <p:sldId id="269" r:id="rId7"/>
    <p:sldId id="259" r:id="rId8"/>
    <p:sldId id="278" r:id="rId9"/>
    <p:sldId id="275" r:id="rId10"/>
    <p:sldId id="274" r:id="rId11"/>
    <p:sldId id="286" r:id="rId12"/>
    <p:sldId id="283" r:id="rId13"/>
    <p:sldId id="268" r:id="rId14"/>
    <p:sldId id="276" r:id="rId15"/>
    <p:sldId id="288" r:id="rId16"/>
    <p:sldId id="260" r:id="rId17"/>
    <p:sldId id="279" r:id="rId18"/>
    <p:sldId id="267" r:id="rId19"/>
    <p:sldId id="266" r:id="rId20"/>
    <p:sldId id="281" r:id="rId21"/>
    <p:sldId id="284" r:id="rId22"/>
    <p:sldId id="282" r:id="rId23"/>
    <p:sldId id="285" r:id="rId24"/>
    <p:sldId id="287" r:id="rId25"/>
    <p:sldId id="289" r:id="rId26"/>
    <p:sldId id="261" r:id="rId27"/>
    <p:sldId id="265" r:id="rId28"/>
    <p:sldId id="280" r:id="rId29"/>
    <p:sldId id="270" r:id="rId3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urtis bennett" initials="cb" lastIdx="1" clrIdx="0">
    <p:extLst>
      <p:ext uri="{19B8F6BF-5375-455C-9EA6-DF929625EA0E}">
        <p15:presenceInfo xmlns:p15="http://schemas.microsoft.com/office/powerpoint/2012/main" userId="a1d0e75f029c1ab2"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67329" autoAdjust="0"/>
  </p:normalViewPr>
  <p:slideViewPr>
    <p:cSldViewPr snapToGrid="0">
      <p:cViewPr>
        <p:scale>
          <a:sx n="80" d="100"/>
          <a:sy n="80" d="100"/>
        </p:scale>
        <p:origin x="1188" y="60"/>
      </p:cViewPr>
      <p:guideLst/>
    </p:cSldViewPr>
  </p:slideViewPr>
  <p:notesTextViewPr>
    <p:cViewPr>
      <p:scale>
        <a:sx n="125" d="100"/>
        <a:sy n="125"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9-09-06T12:06:06.831" idx="1">
    <p:pos x="10" y="10"/>
    <p:text>kjhkljh</p:text>
    <p:extLst>
      <p:ext uri="{C676402C-5697-4E1C-873F-D02D1690AC5C}">
        <p15:threadingInfo xmlns:p15="http://schemas.microsoft.com/office/powerpoint/2012/main" timeZoneBias="36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ED1B9B8-D549-406C-8DDD-61D08B39A37E}" type="datetimeFigureOut">
              <a:rPr lang="en-CA" smtClean="0"/>
              <a:t>06/09/2019</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B8704F5-22F3-4DAF-9585-5B7C48AA77B8}" type="slidenum">
              <a:rPr lang="en-CA" smtClean="0"/>
              <a:t>‹#›</a:t>
            </a:fld>
            <a:endParaRPr lang="en-CA"/>
          </a:p>
        </p:txBody>
      </p:sp>
    </p:spTree>
    <p:extLst>
      <p:ext uri="{BB962C8B-B14F-4D97-AF65-F5344CB8AC3E}">
        <p14:creationId xmlns:p14="http://schemas.microsoft.com/office/powerpoint/2010/main" val="18971390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internetofthingsagenda.techtarget.com/definition/unique-identifier-UID"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arenR"/>
            </a:pPr>
            <a:r>
              <a:rPr lang="en-US" dirty="0" smtClean="0"/>
              <a:t>First off Thank</a:t>
            </a:r>
            <a:r>
              <a:rPr lang="en-US" baseline="0" dirty="0" smtClean="0"/>
              <a:t> you for having me today. </a:t>
            </a:r>
          </a:p>
          <a:p>
            <a:pPr marL="228600" indent="-228600">
              <a:buAutoNum type="arabicParenR"/>
            </a:pPr>
            <a:r>
              <a:rPr lang="en-US" baseline="0" dirty="0" smtClean="0"/>
              <a:t>The goal is to give you more of an insight into the world of wireless, how it works, why we need it and why its not going away. In short , </a:t>
            </a:r>
            <a:r>
              <a:rPr lang="en-US" b="1" baseline="0" dirty="0" smtClean="0"/>
              <a:t>Embracing the inevitable</a:t>
            </a:r>
            <a:r>
              <a:rPr lang="en-US" baseline="0" dirty="0" smtClean="0"/>
              <a:t>.</a:t>
            </a:r>
          </a:p>
          <a:p>
            <a:pPr marL="228600" indent="-228600">
              <a:buAutoNum type="arabicParenR"/>
            </a:pPr>
            <a:r>
              <a:rPr lang="en-US" baseline="0" dirty="0" smtClean="0"/>
              <a:t>The reason for the title is to not be all pushy but to explain that this is actually a reality , its already here. </a:t>
            </a:r>
          </a:p>
          <a:p>
            <a:pPr marL="228600" indent="-228600">
              <a:buAutoNum type="arabicParenR"/>
            </a:pPr>
            <a:r>
              <a:rPr lang="en-US" baseline="0" dirty="0" smtClean="0"/>
              <a:t>So again Thank you and hopefully I don’t put any of you to sleep. </a:t>
            </a:r>
            <a:endParaRPr lang="en-CA" dirty="0"/>
          </a:p>
        </p:txBody>
      </p:sp>
      <p:sp>
        <p:nvSpPr>
          <p:cNvPr id="4" name="Slide Number Placeholder 3"/>
          <p:cNvSpPr>
            <a:spLocks noGrp="1"/>
          </p:cNvSpPr>
          <p:nvPr>
            <p:ph type="sldNum" sz="quarter" idx="10"/>
          </p:nvPr>
        </p:nvSpPr>
        <p:spPr/>
        <p:txBody>
          <a:bodyPr/>
          <a:lstStyle/>
          <a:p>
            <a:fld id="{CB8704F5-22F3-4DAF-9585-5B7C48AA77B8}" type="slidenum">
              <a:rPr lang="en-CA" smtClean="0"/>
              <a:t>1</a:t>
            </a:fld>
            <a:endParaRPr lang="en-CA"/>
          </a:p>
        </p:txBody>
      </p:sp>
    </p:spTree>
    <p:extLst>
      <p:ext uri="{BB962C8B-B14F-4D97-AF65-F5344CB8AC3E}">
        <p14:creationId xmlns:p14="http://schemas.microsoft.com/office/powerpoint/2010/main" val="26586763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arenR"/>
            </a:pPr>
            <a:r>
              <a:rPr lang="en-US" dirty="0" smtClean="0"/>
              <a:t>15:00</a:t>
            </a:r>
          </a:p>
          <a:p>
            <a:pPr marL="228600" indent="-228600">
              <a:buAutoNum type="arabicParenR"/>
            </a:pPr>
            <a:endParaRPr lang="en-US" dirty="0" smtClean="0"/>
          </a:p>
          <a:p>
            <a:pPr marL="228600" indent="-228600">
              <a:buAutoNum type="arabicParenR"/>
            </a:pPr>
            <a:r>
              <a:rPr lang="en-US" dirty="0" smtClean="0"/>
              <a:t>Wi-Fi gives us the freedom to</a:t>
            </a:r>
            <a:r>
              <a:rPr lang="en-US" baseline="0" dirty="0" smtClean="0"/>
              <a:t> get rid of the wires. Walk around the house with your cell phone, facetime someone, read emails, take a picture of your house and send it out instantly to all of your friends!</a:t>
            </a:r>
          </a:p>
          <a:p>
            <a:pPr marL="228600" indent="-228600">
              <a:buAutoNum type="arabicParenR"/>
            </a:pPr>
            <a:r>
              <a:rPr lang="en-US" baseline="0" dirty="0" smtClean="0"/>
              <a:t>Some of these , yes you can do with a wired connection, but , lets look back for a minute , who here remembers the first time talking on a “cordless phone” ? I do . I bought one specifically in high school to talk with my girlfriend in private. Someplace not 4 feet from the phone in the kitchen, or 10 feet if you had one of those really long </a:t>
            </a:r>
            <a:r>
              <a:rPr lang="en-US" baseline="0" dirty="0" err="1" smtClean="0"/>
              <a:t>coily</a:t>
            </a:r>
            <a:r>
              <a:rPr lang="en-US" baseline="0" dirty="0" smtClean="0"/>
              <a:t> chords attached to your phone. You know the ones they were on the same phones with the rotary dials. </a:t>
            </a:r>
          </a:p>
          <a:p>
            <a:pPr marL="228600" indent="-228600">
              <a:buAutoNum type="arabicParenR"/>
            </a:pPr>
            <a:r>
              <a:rPr lang="en-US" baseline="0" dirty="0" smtClean="0"/>
              <a:t>But I think you get what I mean. Things like next gen cell phones and next gen cell signals will take this even farther. We will be able to have signals everywhere. </a:t>
            </a:r>
          </a:p>
          <a:p>
            <a:pPr marL="228600" indent="-228600">
              <a:buAutoNum type="arabicParenR"/>
            </a:pPr>
            <a:r>
              <a:rPr lang="en-US" baseline="0" dirty="0" smtClean="0"/>
              <a:t>This is literally where companies are moving right now. This industry is humungous.</a:t>
            </a:r>
            <a:endParaRPr lang="en-CA" dirty="0"/>
          </a:p>
        </p:txBody>
      </p:sp>
      <p:sp>
        <p:nvSpPr>
          <p:cNvPr id="4" name="Slide Number Placeholder 3"/>
          <p:cNvSpPr>
            <a:spLocks noGrp="1"/>
          </p:cNvSpPr>
          <p:nvPr>
            <p:ph type="sldNum" sz="quarter" idx="10"/>
          </p:nvPr>
        </p:nvSpPr>
        <p:spPr/>
        <p:txBody>
          <a:bodyPr/>
          <a:lstStyle/>
          <a:p>
            <a:fld id="{CB8704F5-22F3-4DAF-9585-5B7C48AA77B8}" type="slidenum">
              <a:rPr lang="en-CA" smtClean="0"/>
              <a:t>10</a:t>
            </a:fld>
            <a:endParaRPr lang="en-CA"/>
          </a:p>
        </p:txBody>
      </p:sp>
    </p:spTree>
    <p:extLst>
      <p:ext uri="{BB962C8B-B14F-4D97-AF65-F5344CB8AC3E}">
        <p14:creationId xmlns:p14="http://schemas.microsoft.com/office/powerpoint/2010/main" val="32579164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arenR"/>
            </a:pPr>
            <a:r>
              <a:rPr lang="en-US" dirty="0" smtClean="0"/>
              <a:t>16:40</a:t>
            </a:r>
          </a:p>
          <a:p>
            <a:pPr marL="228600" indent="-228600">
              <a:buAutoNum type="arabicParenR"/>
            </a:pPr>
            <a:endParaRPr lang="en-US" dirty="0" smtClean="0"/>
          </a:p>
          <a:p>
            <a:pPr marL="228600" indent="-228600">
              <a:buAutoNum type="arabicParenR"/>
            </a:pPr>
            <a:r>
              <a:rPr lang="en-US" dirty="0" smtClean="0"/>
              <a:t>This is the enemy, wiring! </a:t>
            </a:r>
          </a:p>
          <a:p>
            <a:pPr marL="228600" indent="-228600">
              <a:buAutoNum type="arabicParenR"/>
            </a:pPr>
            <a:r>
              <a:rPr lang="en-US" dirty="0" smtClean="0"/>
              <a:t>Our expectations of how we set devices up has changed. </a:t>
            </a:r>
            <a:r>
              <a:rPr lang="en-US" i="0" dirty="0" smtClean="0"/>
              <a:t>Its</a:t>
            </a:r>
            <a:r>
              <a:rPr lang="en-US" i="0" baseline="0" dirty="0" smtClean="0"/>
              <a:t> Apples fault, blame Amazon , I don’t know but its changed. </a:t>
            </a:r>
          </a:p>
          <a:p>
            <a:pPr marL="228600" indent="-228600">
              <a:buAutoNum type="arabicParenR"/>
            </a:pPr>
            <a:r>
              <a:rPr lang="en-US" i="0" baseline="0" dirty="0" smtClean="0"/>
              <a:t>Homeowners expect , even contractors expect, to be able to click a button and they are connected. We get attached to the “cloud” instantly.</a:t>
            </a:r>
          </a:p>
          <a:p>
            <a:pPr marL="228600" indent="-228600">
              <a:buAutoNum type="arabicParenR"/>
            </a:pPr>
            <a:r>
              <a:rPr lang="en-US" i="0" baseline="0" dirty="0" smtClean="0"/>
              <a:t>Its literally not that simple but I do think it will get there, sooner than later. Simplicity in a lot of cases ,drives innovation. Which is always good thing. </a:t>
            </a:r>
            <a:endParaRPr lang="en-CA" dirty="0"/>
          </a:p>
        </p:txBody>
      </p:sp>
      <p:sp>
        <p:nvSpPr>
          <p:cNvPr id="4" name="Slide Number Placeholder 3"/>
          <p:cNvSpPr>
            <a:spLocks noGrp="1"/>
          </p:cNvSpPr>
          <p:nvPr>
            <p:ph type="sldNum" sz="quarter" idx="10"/>
          </p:nvPr>
        </p:nvSpPr>
        <p:spPr/>
        <p:txBody>
          <a:bodyPr/>
          <a:lstStyle/>
          <a:p>
            <a:fld id="{CB8704F5-22F3-4DAF-9585-5B7C48AA77B8}" type="slidenum">
              <a:rPr lang="en-CA" smtClean="0"/>
              <a:t>11</a:t>
            </a:fld>
            <a:endParaRPr lang="en-CA"/>
          </a:p>
        </p:txBody>
      </p:sp>
    </p:spTree>
    <p:extLst>
      <p:ext uri="{BB962C8B-B14F-4D97-AF65-F5344CB8AC3E}">
        <p14:creationId xmlns:p14="http://schemas.microsoft.com/office/powerpoint/2010/main" val="20031454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arenR"/>
            </a:pPr>
            <a:r>
              <a:rPr lang="en-US" dirty="0" smtClean="0"/>
              <a:t>18:20</a:t>
            </a:r>
          </a:p>
          <a:p>
            <a:pPr marL="228600" indent="-228600">
              <a:buAutoNum type="arabicParenR"/>
            </a:pPr>
            <a:endParaRPr lang="en-US" dirty="0" smtClean="0"/>
          </a:p>
          <a:p>
            <a:pPr marL="228600" indent="-228600">
              <a:buAutoNum type="arabicParenR"/>
            </a:pPr>
            <a:r>
              <a:rPr lang="en-US" dirty="0" smtClean="0"/>
              <a:t>So here we have typical network. Home or work it doesn’t matter.</a:t>
            </a:r>
          </a:p>
          <a:p>
            <a:pPr marL="228600" indent="-228600">
              <a:buAutoNum type="arabicParenR"/>
            </a:pPr>
            <a:r>
              <a:rPr lang="en-US" dirty="0" smtClean="0"/>
              <a:t>There is laptops</a:t>
            </a:r>
            <a:r>
              <a:rPr lang="en-US" baseline="0" dirty="0" smtClean="0"/>
              <a:t> on it, smart phones , usually a bunch especially if there is kids around,</a:t>
            </a:r>
          </a:p>
          <a:p>
            <a:pPr marL="228600" indent="-228600">
              <a:buAutoNum type="arabicParenR"/>
            </a:pPr>
            <a:r>
              <a:rPr lang="en-US" baseline="0" dirty="0" smtClean="0"/>
              <a:t>Maybe a desktop computer</a:t>
            </a:r>
          </a:p>
          <a:p>
            <a:pPr marL="228600" indent="-228600">
              <a:buAutoNum type="arabicParenR"/>
            </a:pPr>
            <a:r>
              <a:rPr lang="en-US" baseline="0" dirty="0" smtClean="0"/>
              <a:t>And then we are starting to see these little nodes as they are called , or little devices that are on our networks , looking at what we are doing or what is happening around us. </a:t>
            </a:r>
          </a:p>
          <a:p>
            <a:pPr marL="228600" indent="-228600">
              <a:buAutoNum type="arabicParenR"/>
            </a:pPr>
            <a:r>
              <a:rPr lang="en-US" baseline="0" dirty="0" smtClean="0"/>
              <a:t>In this case I put a water sensor, this could be inline or on the floor, room sensors, and sensors that know if we are home or not. </a:t>
            </a:r>
          </a:p>
          <a:p>
            <a:pPr marL="228600" indent="-228600">
              <a:buAutoNum type="arabicParenR"/>
            </a:pPr>
            <a:r>
              <a:rPr lang="en-US" baseline="0" dirty="0" smtClean="0"/>
              <a:t>But the key point here is not all of that, but its the little “cloud” in the middle of it all. This is the new world as we know it. All of these diagrams , no matter what they have on them , have a cloud in the middle. That is our connection out to everything else, and in some cases, others connections into ours. </a:t>
            </a:r>
            <a:endParaRPr lang="en-CA" dirty="0"/>
          </a:p>
        </p:txBody>
      </p:sp>
      <p:sp>
        <p:nvSpPr>
          <p:cNvPr id="4" name="Slide Number Placeholder 3"/>
          <p:cNvSpPr>
            <a:spLocks noGrp="1"/>
          </p:cNvSpPr>
          <p:nvPr>
            <p:ph type="sldNum" sz="quarter" idx="10"/>
          </p:nvPr>
        </p:nvSpPr>
        <p:spPr/>
        <p:txBody>
          <a:bodyPr/>
          <a:lstStyle/>
          <a:p>
            <a:fld id="{CB8704F5-22F3-4DAF-9585-5B7C48AA77B8}" type="slidenum">
              <a:rPr lang="en-CA" smtClean="0"/>
              <a:t>12</a:t>
            </a:fld>
            <a:endParaRPr lang="en-CA"/>
          </a:p>
        </p:txBody>
      </p:sp>
    </p:spTree>
    <p:extLst>
      <p:ext uri="{BB962C8B-B14F-4D97-AF65-F5344CB8AC3E}">
        <p14:creationId xmlns:p14="http://schemas.microsoft.com/office/powerpoint/2010/main" val="8725517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arenR"/>
            </a:pPr>
            <a:r>
              <a:rPr lang="en-US" dirty="0" smtClean="0"/>
              <a:t>20:00</a:t>
            </a:r>
          </a:p>
          <a:p>
            <a:pPr marL="228600" indent="-228600">
              <a:buAutoNum type="arabicParenR"/>
            </a:pPr>
            <a:endParaRPr lang="en-US" dirty="0" smtClean="0"/>
          </a:p>
          <a:p>
            <a:pPr marL="228600" indent="-228600">
              <a:buAutoNum type="arabicParenR"/>
            </a:pPr>
            <a:r>
              <a:rPr lang="en-US" dirty="0" smtClean="0"/>
              <a:t>The</a:t>
            </a:r>
            <a:r>
              <a:rPr lang="en-US" baseline="0" dirty="0" smtClean="0"/>
              <a:t> 2 biggest “wireless” terms we hear are Wi-Fi and Bluetooth. Your phones have both of them and they are used for different things. </a:t>
            </a:r>
          </a:p>
          <a:p>
            <a:pPr marL="685800" lvl="1" indent="-228600">
              <a:buAutoNum type="arabicParenR"/>
            </a:pPr>
            <a:r>
              <a:rPr lang="en-US" baseline="0" dirty="0" smtClean="0"/>
              <a:t>I remember a vendor from an electronic company giving me a box the had Bluetooth in it. They wanted me to see if I could use it in anything. At the time I was designing battery analyzers that were used in the us military so I did not see a fit at that point. And to try to implement something like, Bluetooth 1.0, back in the year 2000 would have been crazy to do. Its still hard now!</a:t>
            </a:r>
          </a:p>
          <a:p>
            <a:pPr marL="685800" lvl="1" indent="-228600">
              <a:buAutoNum type="arabicParenR"/>
            </a:pPr>
            <a:r>
              <a:rPr lang="en-US" baseline="0" dirty="0" smtClean="0"/>
              <a:t>Bluetooth is primarily used to connect close items together, your watch to your phone, your mouse to your computer , stuff like that. </a:t>
            </a:r>
          </a:p>
          <a:p>
            <a:pPr marL="685800" lvl="1" indent="-228600">
              <a:buAutoNum type="arabicParenR"/>
            </a:pPr>
            <a:endParaRPr lang="en-US" baseline="0" dirty="0" smtClean="0"/>
          </a:p>
          <a:p>
            <a:pPr marL="685800" lvl="1" indent="-228600">
              <a:buAutoNum type="arabicParenR"/>
            </a:pPr>
            <a:r>
              <a:rPr lang="en-US" baseline="0" dirty="0" smtClean="0"/>
              <a:t>There is also a difference when you want to create different styles of networks with items. We will talk about this a little later. </a:t>
            </a:r>
            <a:endParaRPr lang="en-US" dirty="0" smtClean="0"/>
          </a:p>
          <a:p>
            <a:pPr marL="228600" indent="-228600">
              <a:buAutoNum type="arabicParenR"/>
            </a:pPr>
            <a:r>
              <a:rPr lang="en-US" dirty="0" smtClean="0"/>
              <a:t>Does anyone actually remember Wi-Fi back in 1999? I would like to see a show of hands. I don’t.</a:t>
            </a:r>
          </a:p>
          <a:p>
            <a:pPr marL="685800" lvl="1" indent="-228600">
              <a:buAutoNum type="arabicParenR"/>
            </a:pPr>
            <a:r>
              <a:rPr lang="en-US" dirty="0" smtClean="0"/>
              <a:t>It wasn’t until like 2003 that it really started to proliferate the</a:t>
            </a:r>
            <a:r>
              <a:rPr lang="en-US" baseline="0" dirty="0" smtClean="0"/>
              <a:t> world. We have already built everything with hard lines, and as you know the world can be a stubborn little place. </a:t>
            </a:r>
          </a:p>
          <a:p>
            <a:pPr marL="228600" lvl="0" indent="-228600">
              <a:buAutoNum type="arabicParenR"/>
            </a:pPr>
            <a:r>
              <a:rPr lang="en-US" baseline="0" dirty="0" smtClean="0"/>
              <a:t>Faster, faster faster. </a:t>
            </a:r>
          </a:p>
          <a:p>
            <a:pPr marL="228600" lvl="0" indent="-228600">
              <a:buAutoNum type="arabicParenR"/>
            </a:pPr>
            <a:r>
              <a:rPr lang="en-US" baseline="0" dirty="0" smtClean="0"/>
              <a:t>Who here gets mad at their cell phone when a picture does not load fast? Come on we all do it, I did it this morning. </a:t>
            </a:r>
          </a:p>
          <a:p>
            <a:pPr marL="228600" lvl="0" indent="-228600">
              <a:buAutoNum type="arabicParenR"/>
            </a:pPr>
            <a:r>
              <a:rPr lang="en-US" baseline="0" dirty="0" smtClean="0"/>
              <a:t>As we do more things online this aspect of our lives becomes way more important. We want as much information as we can get our hands on and we want it now!</a:t>
            </a:r>
          </a:p>
          <a:p>
            <a:pPr marL="228600" lvl="0" indent="-228600">
              <a:buAutoNum type="arabicParenR"/>
            </a:pPr>
            <a:r>
              <a:rPr lang="en-US" b="1" u="sng" baseline="0" dirty="0" smtClean="0"/>
              <a:t>READ THE SLIDE and DESCRIBE IT</a:t>
            </a:r>
            <a:endParaRPr lang="en-CA" b="1" u="sng" dirty="0"/>
          </a:p>
        </p:txBody>
      </p:sp>
      <p:sp>
        <p:nvSpPr>
          <p:cNvPr id="4" name="Slide Number Placeholder 3"/>
          <p:cNvSpPr>
            <a:spLocks noGrp="1"/>
          </p:cNvSpPr>
          <p:nvPr>
            <p:ph type="sldNum" sz="quarter" idx="10"/>
          </p:nvPr>
        </p:nvSpPr>
        <p:spPr/>
        <p:txBody>
          <a:bodyPr/>
          <a:lstStyle/>
          <a:p>
            <a:fld id="{CB8704F5-22F3-4DAF-9585-5B7C48AA77B8}" type="slidenum">
              <a:rPr lang="en-CA" smtClean="0"/>
              <a:t>13</a:t>
            </a:fld>
            <a:endParaRPr lang="en-CA"/>
          </a:p>
        </p:txBody>
      </p:sp>
    </p:spTree>
    <p:extLst>
      <p:ext uri="{BB962C8B-B14F-4D97-AF65-F5344CB8AC3E}">
        <p14:creationId xmlns:p14="http://schemas.microsoft.com/office/powerpoint/2010/main" val="3355760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arenR"/>
            </a:pPr>
            <a:r>
              <a:rPr lang="en-US" baseline="0" dirty="0" smtClean="0"/>
              <a:t>21:40</a:t>
            </a:r>
          </a:p>
          <a:p>
            <a:pPr marL="228600" indent="-228600">
              <a:buAutoNum type="arabicParenR"/>
            </a:pPr>
            <a:endParaRPr lang="en-US" baseline="0" dirty="0" smtClean="0"/>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US" baseline="0" dirty="0" smtClean="0"/>
              <a:t>Ok another funny story.</a:t>
            </a:r>
          </a:p>
          <a:p>
            <a:pPr marL="685800" marR="0" lvl="1" indent="-228600" algn="l" defTabSz="914400" rtl="0" eaLnBrk="1" fontAlgn="auto" latinLnBrk="0" hangingPunct="1">
              <a:lnSpc>
                <a:spcPct val="100000"/>
              </a:lnSpc>
              <a:spcBef>
                <a:spcPts val="0"/>
              </a:spcBef>
              <a:spcAft>
                <a:spcPts val="0"/>
              </a:spcAft>
              <a:buClrTx/>
              <a:buSzTx/>
              <a:buFontTx/>
              <a:buAutoNum type="arabicParenR"/>
              <a:tabLst/>
              <a:defRPr/>
            </a:pPr>
            <a:r>
              <a:rPr lang="en-US" baseline="0" dirty="0" smtClean="0"/>
              <a:t>We were having diner last Friday with a friend and I was telling her about doing a presentation and such, she asked what it was on and instead of saying </a:t>
            </a:r>
            <a:r>
              <a:rPr lang="en-US" baseline="0" dirty="0" err="1" smtClean="0"/>
              <a:t>wifi</a:t>
            </a:r>
            <a:r>
              <a:rPr lang="en-US" baseline="0" dirty="0" smtClean="0"/>
              <a:t> and the internet I just said IOT. I made a big assumption here. Then both my wife and friend said “what the heck does IoT mean”. So I confidently say , it means Internet of things. Now at this point I would have thought they would have said oh yea I've heard about this but they both actually started laughing at me and said, you just made that up, seriously you made that up. I was not impressed. But it does make for a funny story and good intro into our next section</a:t>
            </a:r>
          </a:p>
          <a:p>
            <a:pPr marL="685800" marR="0" lvl="1" indent="-228600" algn="l" defTabSz="914400" rtl="0" eaLnBrk="1" fontAlgn="auto" latinLnBrk="0" hangingPunct="1">
              <a:lnSpc>
                <a:spcPct val="100000"/>
              </a:lnSpc>
              <a:spcBef>
                <a:spcPts val="0"/>
              </a:spcBef>
              <a:spcAft>
                <a:spcPts val="0"/>
              </a:spcAft>
              <a:buClrTx/>
              <a:buSzTx/>
              <a:buFontTx/>
              <a:buAutoNum type="arabicParenR"/>
              <a:tabLst/>
              <a:defRPr/>
            </a:pPr>
            <a:r>
              <a:rPr lang="en-US" baseline="0" dirty="0" smtClean="0"/>
              <a:t>THE INTERNET OF THINGS. </a:t>
            </a:r>
          </a:p>
          <a:p>
            <a:pPr marL="685800" marR="0" lvl="1" indent="-228600" algn="l" defTabSz="914400" rtl="0" eaLnBrk="1" fontAlgn="auto" latinLnBrk="0" hangingPunct="1">
              <a:lnSpc>
                <a:spcPct val="100000"/>
              </a:lnSpc>
              <a:spcBef>
                <a:spcPts val="0"/>
              </a:spcBef>
              <a:spcAft>
                <a:spcPts val="0"/>
              </a:spcAft>
              <a:buClrTx/>
              <a:buSzTx/>
              <a:buFontTx/>
              <a:buAutoNum type="arabicParenR"/>
              <a:tabLst/>
              <a:defRPr/>
            </a:pPr>
            <a:endParaRPr lang="en-CA" dirty="0" smtClean="0"/>
          </a:p>
          <a:p>
            <a:pPr marL="228600" indent="-228600">
              <a:buAutoNum type="arabicParenR"/>
            </a:pPr>
            <a:r>
              <a:rPr lang="en-US" baseline="0" dirty="0" smtClean="0"/>
              <a:t>So before that day I actually thought You literally have to be living under a log if you have not at least heard this term before. But clearly I was wrong.</a:t>
            </a:r>
          </a:p>
          <a:p>
            <a:pPr marL="228600" indent="-228600">
              <a:buAutoNum type="arabicParenR"/>
            </a:pPr>
            <a:r>
              <a:rPr lang="en-US" baseline="0" dirty="0" smtClean="0"/>
              <a:t>The Internet of things or IoT for short means a lot of things to a lot of people , but here is description that I found that sums it up. </a:t>
            </a:r>
            <a:endParaRPr lang="en-US" sz="1200" b="0" i="0" kern="1200" dirty="0" smtClean="0">
              <a:solidFill>
                <a:schemeClr val="tx1"/>
              </a:solidFill>
              <a:effectLst/>
              <a:latin typeface="+mn-lt"/>
              <a:ea typeface="+mn-ea"/>
              <a:cs typeface="+mn-cs"/>
            </a:endParaRPr>
          </a:p>
          <a:p>
            <a:pPr marL="685800" lvl="1" indent="-228600">
              <a:buAutoNum type="arabicParenR"/>
            </a:pPr>
            <a:r>
              <a:rPr lang="en-US" sz="1200" b="0" i="0" kern="1200" dirty="0" smtClean="0">
                <a:solidFill>
                  <a:schemeClr val="tx1"/>
                </a:solidFill>
                <a:effectLst/>
                <a:latin typeface="+mn-lt"/>
                <a:ea typeface="+mn-ea"/>
                <a:cs typeface="+mn-cs"/>
              </a:rPr>
              <a:t>The internet of things, or IoT, is a system of interrelated computing devices, mechanical and digital machines, objects, animals or people that are provided with unique identifiers (</a:t>
            </a:r>
            <a:r>
              <a:rPr lang="en-US" sz="1200" b="0" i="0" u="sng" kern="1200" dirty="0" smtClean="0">
                <a:solidFill>
                  <a:schemeClr val="tx1"/>
                </a:solidFill>
                <a:effectLst/>
                <a:latin typeface="+mn-lt"/>
                <a:ea typeface="+mn-ea"/>
                <a:cs typeface="+mn-cs"/>
                <a:hlinkClick r:id="rId3"/>
              </a:rPr>
              <a:t>UIDs</a:t>
            </a:r>
            <a:r>
              <a:rPr lang="en-US" sz="1200" b="0" i="0" kern="1200" dirty="0" smtClean="0">
                <a:solidFill>
                  <a:schemeClr val="tx1"/>
                </a:solidFill>
                <a:effectLst/>
                <a:latin typeface="+mn-lt"/>
                <a:ea typeface="+mn-ea"/>
                <a:cs typeface="+mn-cs"/>
              </a:rPr>
              <a:t>) and the ability to transfer data over a network without requiring human-to-human or human-to-computer interaction.</a:t>
            </a:r>
          </a:p>
          <a:p>
            <a:pPr marL="228600" indent="-228600">
              <a:buAutoNum type="arabicParenR"/>
            </a:pPr>
            <a:r>
              <a:rPr lang="en-US" baseline="0" dirty="0" smtClean="0"/>
              <a:t>The key point is that they can talk to each other and gather info without someone directing what they are doing. Very interesting. </a:t>
            </a:r>
          </a:p>
        </p:txBody>
      </p:sp>
      <p:sp>
        <p:nvSpPr>
          <p:cNvPr id="4" name="Slide Number Placeholder 3"/>
          <p:cNvSpPr>
            <a:spLocks noGrp="1"/>
          </p:cNvSpPr>
          <p:nvPr>
            <p:ph type="sldNum" sz="quarter" idx="10"/>
          </p:nvPr>
        </p:nvSpPr>
        <p:spPr/>
        <p:txBody>
          <a:bodyPr/>
          <a:lstStyle/>
          <a:p>
            <a:fld id="{CB8704F5-22F3-4DAF-9585-5B7C48AA77B8}" type="slidenum">
              <a:rPr lang="en-CA" smtClean="0"/>
              <a:t>14</a:t>
            </a:fld>
            <a:endParaRPr lang="en-CA"/>
          </a:p>
        </p:txBody>
      </p:sp>
    </p:spTree>
    <p:extLst>
      <p:ext uri="{BB962C8B-B14F-4D97-AF65-F5344CB8AC3E}">
        <p14:creationId xmlns:p14="http://schemas.microsoft.com/office/powerpoint/2010/main" val="28910324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arenR"/>
            </a:pPr>
            <a:r>
              <a:rPr lang="en-US" dirty="0" smtClean="0"/>
              <a:t>23:20</a:t>
            </a:r>
          </a:p>
          <a:p>
            <a:pPr marL="228600" indent="-228600">
              <a:buAutoNum type="arabicParenR"/>
            </a:pPr>
            <a:endParaRPr lang="en-US" dirty="0" smtClean="0"/>
          </a:p>
          <a:p>
            <a:pPr marL="228600" indent="-228600">
              <a:buAutoNum type="arabicParenR"/>
            </a:pPr>
            <a:r>
              <a:rPr lang="en-US" dirty="0" smtClean="0"/>
              <a:t>One of my favorite people</a:t>
            </a:r>
            <a:r>
              <a:rPr lang="en-US" baseline="0" dirty="0" smtClean="0"/>
              <a:t> in history</a:t>
            </a:r>
            <a:r>
              <a:rPr lang="en-US" dirty="0" smtClean="0"/>
              <a:t>, the inventor of AC</a:t>
            </a:r>
            <a:r>
              <a:rPr lang="en-US" baseline="0" dirty="0" smtClean="0"/>
              <a:t> voltage Nikola Tesla. He said …. </a:t>
            </a:r>
            <a:r>
              <a:rPr lang="en-US" b="1" u="sng" baseline="0" dirty="0" smtClean="0"/>
              <a:t>READ FIRST PART NOW&gt; </a:t>
            </a:r>
          </a:p>
          <a:p>
            <a:pPr marL="228600" indent="-228600">
              <a:buAutoNum type="arabicParenR"/>
            </a:pPr>
            <a:r>
              <a:rPr lang="en-US" b="0" u="none" baseline="0" dirty="0" smtClean="0"/>
              <a:t>I like how he said vest pocket. Who here is wearing a vest? </a:t>
            </a:r>
            <a:r>
              <a:rPr lang="en-US" b="0" u="none" baseline="0" dirty="0" smtClean="0">
                <a:sym typeface="Wingdings" panose="05000000000000000000" pitchFamily="2" charset="2"/>
              </a:rPr>
              <a:t>He totally got part that wrong. </a:t>
            </a:r>
            <a:endParaRPr lang="en-CA" b="0" u="none" dirty="0"/>
          </a:p>
        </p:txBody>
      </p:sp>
      <p:sp>
        <p:nvSpPr>
          <p:cNvPr id="4" name="Slide Number Placeholder 3"/>
          <p:cNvSpPr>
            <a:spLocks noGrp="1"/>
          </p:cNvSpPr>
          <p:nvPr>
            <p:ph type="sldNum" sz="quarter" idx="10"/>
          </p:nvPr>
        </p:nvSpPr>
        <p:spPr/>
        <p:txBody>
          <a:bodyPr/>
          <a:lstStyle/>
          <a:p>
            <a:fld id="{CB8704F5-22F3-4DAF-9585-5B7C48AA77B8}" type="slidenum">
              <a:rPr lang="en-CA" smtClean="0"/>
              <a:t>15</a:t>
            </a:fld>
            <a:endParaRPr lang="en-CA"/>
          </a:p>
        </p:txBody>
      </p:sp>
    </p:spTree>
    <p:extLst>
      <p:ext uri="{BB962C8B-B14F-4D97-AF65-F5344CB8AC3E}">
        <p14:creationId xmlns:p14="http://schemas.microsoft.com/office/powerpoint/2010/main" val="40593890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arenR"/>
            </a:pPr>
            <a:r>
              <a:rPr lang="en-US" dirty="0" smtClean="0"/>
              <a:t>25:00</a:t>
            </a:r>
          </a:p>
          <a:p>
            <a:pPr marL="228600" indent="-228600">
              <a:buAutoNum type="arabicParenR"/>
            </a:pPr>
            <a:endParaRPr lang="en-US" dirty="0" smtClean="0"/>
          </a:p>
          <a:p>
            <a:pPr marL="228600" indent="-228600">
              <a:buAutoNum type="arabicParenR"/>
            </a:pPr>
            <a:r>
              <a:rPr lang="en-US" dirty="0" smtClean="0"/>
              <a:t>Consumers don’t want 20 apps for their</a:t>
            </a:r>
            <a:r>
              <a:rPr lang="en-US" baseline="0" dirty="0" smtClean="0"/>
              <a:t> devices, One for each device becomes cumbersome, so how do we over come that. </a:t>
            </a:r>
          </a:p>
          <a:p>
            <a:pPr marL="228600" indent="-228600">
              <a:buAutoNum type="arabicParenR"/>
            </a:pPr>
            <a:r>
              <a:rPr lang="en-US" baseline="0" dirty="0" smtClean="0"/>
              <a:t>Well there are companies that would like everyone to standardize on a protocol , or method of transportation. I say humbug to that. </a:t>
            </a:r>
          </a:p>
          <a:p>
            <a:pPr marL="228600" indent="-228600">
              <a:buAutoNum type="arabicParenR"/>
            </a:pPr>
            <a:r>
              <a:rPr lang="en-US" baseline="0" dirty="0" smtClean="0"/>
              <a:t>I feel that we have blown past that as manufacturers, as consumers, and as the technology has advanced that now our apps can basically ask other apps for information. </a:t>
            </a:r>
          </a:p>
          <a:p>
            <a:pPr marL="228600" indent="-228600">
              <a:buAutoNum type="arabicParenR"/>
            </a:pPr>
            <a:r>
              <a:rPr lang="en-US" baseline="0" dirty="0" smtClean="0"/>
              <a:t>You tell me which is easier? </a:t>
            </a:r>
          </a:p>
          <a:p>
            <a:pPr marL="685800" lvl="1" indent="-228600">
              <a:buAutoNum type="arabicParenR"/>
            </a:pPr>
            <a:r>
              <a:rPr lang="en-US" baseline="0" dirty="0" smtClean="0"/>
              <a:t>Start by “being part of an association” </a:t>
            </a:r>
          </a:p>
          <a:p>
            <a:pPr marL="685800" lvl="1" indent="-228600">
              <a:buAutoNum type="arabicParenR"/>
            </a:pPr>
            <a:r>
              <a:rPr lang="en-US" baseline="0" dirty="0" smtClean="0"/>
              <a:t>Have your devices certified for that interoperability, make sure they talk properly and message properly. </a:t>
            </a:r>
          </a:p>
          <a:p>
            <a:pPr marL="685800" lvl="1" indent="-228600">
              <a:buAutoNum type="arabicParenR"/>
            </a:pPr>
            <a:r>
              <a:rPr lang="en-US" baseline="0" dirty="0" smtClean="0"/>
              <a:t>Then use this specific protocol and transmit and receive to your devices</a:t>
            </a:r>
          </a:p>
          <a:p>
            <a:pPr marL="685800" lvl="1" indent="-228600">
              <a:buAutoNum type="arabicParenR"/>
            </a:pPr>
            <a:r>
              <a:rPr lang="en-US" baseline="0" dirty="0" smtClean="0"/>
              <a:t>Then put that information out with that protocol that needs to be interpreted by wherever you were going to send it in the exact same manor.</a:t>
            </a:r>
          </a:p>
          <a:p>
            <a:pPr marL="685800" lvl="1" indent="-228600">
              <a:buAutoNum type="arabicParenR"/>
            </a:pPr>
            <a:r>
              <a:rPr lang="en-US" baseline="0" dirty="0" smtClean="0"/>
              <a:t>I get why these protocols were made , I get it , I really do , there was too many proprietary protocols out there. Way too many. </a:t>
            </a:r>
          </a:p>
          <a:p>
            <a:pPr marL="685800" lvl="1" indent="-228600">
              <a:buAutoNum type="arabicParenR"/>
            </a:pPr>
            <a:r>
              <a:rPr lang="en-US" baseline="0" dirty="0" smtClean="0"/>
              <a:t>And the way devices used to connect, there needed to be some standards, but devices are not being connected that way anymore.  </a:t>
            </a:r>
          </a:p>
          <a:p>
            <a:pPr marL="685800" lvl="1" indent="-228600">
              <a:buAutoNum type="arabicParenR"/>
            </a:pPr>
            <a:r>
              <a:rPr lang="en-US" baseline="0" dirty="0" smtClean="0"/>
              <a:t>the way everything is connected now , everyone can still use their own proprietary protocol to communicate to their own servers, or to the cloud or whatever</a:t>
            </a:r>
          </a:p>
          <a:p>
            <a:pPr marL="1143000" lvl="2" indent="-228600">
              <a:buAutoNum type="arabicParenR"/>
            </a:pPr>
            <a:r>
              <a:rPr lang="en-US" baseline="0" dirty="0" smtClean="0"/>
              <a:t>Then they open up a backend of their server so that other devices, or apps or systems can just ask for the information they want. The API is way simpler. And as more IoT comes together , there more information needs to be stored, and guess what ,that is on servers somewhere. Its very easy to ask for this information. Companies like weather stations and stock markets and others have been using API’s for a very long time. </a:t>
            </a:r>
          </a:p>
          <a:p>
            <a:pPr marL="228600" indent="-228600">
              <a:buAutoNum type="arabicParenR"/>
            </a:pPr>
            <a:r>
              <a:rPr lang="en-US" dirty="0" smtClean="0"/>
              <a:t>Apps and programs already communicate from API’s. Its is very easy to add a sensor or sensor network to your building or home and then instead of needing those</a:t>
            </a:r>
            <a:r>
              <a:rPr lang="en-US" baseline="0" dirty="0" smtClean="0"/>
              <a:t> devices to talk to each other directly on the same protocol as your other devices already in the building, your BMS or app or sensor can just talk to the server of those devices and then just grab the information that they need. </a:t>
            </a:r>
          </a:p>
          <a:p>
            <a:pPr marL="228600" indent="-228600">
              <a:buAutoNum type="arabicParenR"/>
            </a:pPr>
            <a:r>
              <a:rPr lang="en-US" baseline="0" dirty="0" smtClean="0"/>
              <a:t>Way easier , than getting all your devices using the same protocol, because what if they don’t make new devises that talk  on your older protocol?</a:t>
            </a:r>
          </a:p>
        </p:txBody>
      </p:sp>
      <p:sp>
        <p:nvSpPr>
          <p:cNvPr id="4" name="Slide Number Placeholder 3"/>
          <p:cNvSpPr>
            <a:spLocks noGrp="1"/>
          </p:cNvSpPr>
          <p:nvPr>
            <p:ph type="sldNum" sz="quarter" idx="10"/>
          </p:nvPr>
        </p:nvSpPr>
        <p:spPr/>
        <p:txBody>
          <a:bodyPr/>
          <a:lstStyle/>
          <a:p>
            <a:fld id="{CB8704F5-22F3-4DAF-9585-5B7C48AA77B8}" type="slidenum">
              <a:rPr lang="en-CA" smtClean="0"/>
              <a:t>16</a:t>
            </a:fld>
            <a:endParaRPr lang="en-CA"/>
          </a:p>
        </p:txBody>
      </p:sp>
    </p:spTree>
    <p:extLst>
      <p:ext uri="{BB962C8B-B14F-4D97-AF65-F5344CB8AC3E}">
        <p14:creationId xmlns:p14="http://schemas.microsoft.com/office/powerpoint/2010/main" val="4361396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arenR"/>
            </a:pPr>
            <a:r>
              <a:rPr lang="en-US" dirty="0" smtClean="0"/>
              <a:t>26:40</a:t>
            </a:r>
          </a:p>
          <a:p>
            <a:pPr marL="228600" indent="-228600">
              <a:buAutoNum type="arabicParenR"/>
            </a:pPr>
            <a:endParaRPr lang="en-US" dirty="0" smtClean="0"/>
          </a:p>
          <a:p>
            <a:pPr marL="228600" indent="-228600">
              <a:buAutoNum type="arabicParenR"/>
            </a:pPr>
            <a:r>
              <a:rPr lang="en-US" dirty="0" smtClean="0"/>
              <a:t>Its really all of the above. </a:t>
            </a:r>
            <a:r>
              <a:rPr lang="en-US" b="1" u="sng" dirty="0" smtClean="0"/>
              <a:t>Read the Slide here</a:t>
            </a:r>
          </a:p>
          <a:p>
            <a:pPr marL="228600" indent="-228600">
              <a:buAutoNum type="arabicParenR"/>
            </a:pPr>
            <a:r>
              <a:rPr lang="en-US" dirty="0" smtClean="0"/>
              <a:t>Take a look around the room, you will now find more than one vendor with Wi-Fi access and an app,</a:t>
            </a:r>
            <a:r>
              <a:rPr lang="en-US" baseline="0" dirty="0" smtClean="0"/>
              <a:t> And each year it will get more and more. </a:t>
            </a:r>
          </a:p>
          <a:p>
            <a:pPr marL="228600" indent="-228600">
              <a:buAutoNum type="arabicParenR"/>
            </a:pPr>
            <a:r>
              <a:rPr lang="en-US" baseline="0" dirty="0" smtClean="0"/>
              <a:t>This is really being pushed by us. We want information, we don’t want to go the jobsite , if we can just adjust a setting on our phone. Why go, problem fixed. </a:t>
            </a:r>
          </a:p>
          <a:p>
            <a:pPr marL="228600" indent="-228600">
              <a:buAutoNum type="arabicParenR"/>
            </a:pPr>
            <a:r>
              <a:rPr lang="en-US" baseline="0" dirty="0" smtClean="0"/>
              <a:t>How far will this go. </a:t>
            </a:r>
          </a:p>
          <a:p>
            <a:pPr marL="228600" indent="-228600">
              <a:buAutoNum type="arabicParenR"/>
            </a:pPr>
            <a:r>
              <a:rPr lang="en-US" dirty="0" smtClean="0"/>
              <a:t>We all have stories about , you just sitting around the table with a phone here or there and all of the sudden Siri pipes up and says “I cant find that on the internet”.  Or your Echo says “I put that on your reminders!”</a:t>
            </a:r>
          </a:p>
          <a:p>
            <a:pPr marL="685800" lvl="1" indent="-228600">
              <a:buAutoNum type="arabicParenR"/>
            </a:pPr>
            <a:r>
              <a:rPr lang="en-US" dirty="0" smtClean="0"/>
              <a:t>Everyone says “what”? No one was even talking to these</a:t>
            </a:r>
            <a:r>
              <a:rPr lang="en-US" baseline="0" dirty="0" smtClean="0"/>
              <a:t> devices</a:t>
            </a:r>
            <a:r>
              <a:rPr lang="en-US" dirty="0" smtClean="0"/>
              <a:t>. But are</a:t>
            </a:r>
            <a:r>
              <a:rPr lang="en-US" baseline="0" dirty="0" smtClean="0"/>
              <a:t> they</a:t>
            </a:r>
            <a:r>
              <a:rPr lang="en-US" dirty="0" smtClean="0"/>
              <a:t> always listening? </a:t>
            </a:r>
          </a:p>
          <a:p>
            <a:pPr marL="685800" lvl="1" indent="-228600">
              <a:buAutoNum type="arabicParenR"/>
            </a:pPr>
            <a:r>
              <a:rPr lang="en-US" dirty="0" smtClean="0"/>
              <a:t>Ever</a:t>
            </a:r>
            <a:r>
              <a:rPr lang="en-US" baseline="0" dirty="0" smtClean="0"/>
              <a:t> get those random emails ,FB messages or popups that show you exactly what you were talking about the day before? Yes you have. Its </a:t>
            </a:r>
            <a:r>
              <a:rPr lang="en-US" baseline="0" dirty="0" err="1" smtClean="0"/>
              <a:t>creeeeeeepppppyy</a:t>
            </a:r>
            <a:r>
              <a:rPr lang="en-US" baseline="0" dirty="0" smtClean="0"/>
              <a:t>!</a:t>
            </a:r>
          </a:p>
          <a:p>
            <a:pPr marL="685800" lvl="1" indent="-228600">
              <a:buAutoNum type="arabicParenR"/>
            </a:pPr>
            <a:endParaRPr lang="en-US" baseline="0" dirty="0" smtClean="0"/>
          </a:p>
          <a:p>
            <a:pPr marL="228600" lvl="0" indent="-228600">
              <a:buAutoNum type="arabicParenR"/>
            </a:pPr>
            <a:r>
              <a:rPr lang="en-US" baseline="0" dirty="0" smtClean="0"/>
              <a:t>All these guys want your information. Really bad. Like really bad. They will do almost anything under the law and sometimes not , to get it. </a:t>
            </a:r>
            <a:endParaRPr lang="en-CA" dirty="0"/>
          </a:p>
        </p:txBody>
      </p:sp>
      <p:sp>
        <p:nvSpPr>
          <p:cNvPr id="4" name="Slide Number Placeholder 3"/>
          <p:cNvSpPr>
            <a:spLocks noGrp="1"/>
          </p:cNvSpPr>
          <p:nvPr>
            <p:ph type="sldNum" sz="quarter" idx="10"/>
          </p:nvPr>
        </p:nvSpPr>
        <p:spPr/>
        <p:txBody>
          <a:bodyPr/>
          <a:lstStyle/>
          <a:p>
            <a:fld id="{CB8704F5-22F3-4DAF-9585-5B7C48AA77B8}" type="slidenum">
              <a:rPr lang="en-CA" smtClean="0"/>
              <a:t>17</a:t>
            </a:fld>
            <a:endParaRPr lang="en-CA"/>
          </a:p>
        </p:txBody>
      </p:sp>
    </p:spTree>
    <p:extLst>
      <p:ext uri="{BB962C8B-B14F-4D97-AF65-F5344CB8AC3E}">
        <p14:creationId xmlns:p14="http://schemas.microsoft.com/office/powerpoint/2010/main" val="23417440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arenR"/>
            </a:pPr>
            <a:r>
              <a:rPr lang="en-US" dirty="0" smtClean="0"/>
              <a:t>28:20</a:t>
            </a:r>
          </a:p>
          <a:p>
            <a:pPr marL="228600" indent="-228600">
              <a:buAutoNum type="arabicParenR"/>
            </a:pPr>
            <a:endParaRPr lang="en-US" dirty="0" smtClean="0"/>
          </a:p>
          <a:p>
            <a:pPr marL="228600" indent="-228600">
              <a:buAutoNum type="arabicParenR"/>
            </a:pPr>
            <a:r>
              <a:rPr lang="en-US" dirty="0" smtClean="0"/>
              <a:t>IOT is only now becoming bigger because technology has caught up. Ideas always supersede technology.  </a:t>
            </a:r>
          </a:p>
          <a:p>
            <a:pPr marL="228600" indent="-228600">
              <a:buAutoNum type="arabicParenR"/>
            </a:pPr>
            <a:r>
              <a:rPr lang="en-US" dirty="0" smtClean="0"/>
              <a:t>When a chip that is this small can do everything , well , now we are getting somewhere.</a:t>
            </a:r>
          </a:p>
          <a:p>
            <a:pPr marL="228600" indent="-228600">
              <a:buAutoNum type="arabicParenR"/>
            </a:pPr>
            <a:r>
              <a:rPr lang="en-US" dirty="0" smtClean="0"/>
              <a:t>This chip literally has everything you need to get on the internet except an antenna.  </a:t>
            </a:r>
            <a:r>
              <a:rPr lang="en-US" b="1" u="sng" dirty="0" smtClean="0"/>
              <a:t>CLICK HERE </a:t>
            </a:r>
            <a:r>
              <a:rPr lang="en-US" dirty="0" smtClean="0"/>
              <a:t>Which as you may or may not know can be put right on the printed circuit</a:t>
            </a:r>
            <a:r>
              <a:rPr lang="en-US" baseline="0" dirty="0" smtClean="0"/>
              <a:t> board. </a:t>
            </a:r>
            <a:endParaRPr lang="en-CA" dirty="0"/>
          </a:p>
        </p:txBody>
      </p:sp>
      <p:sp>
        <p:nvSpPr>
          <p:cNvPr id="4" name="Slide Number Placeholder 3"/>
          <p:cNvSpPr>
            <a:spLocks noGrp="1"/>
          </p:cNvSpPr>
          <p:nvPr>
            <p:ph type="sldNum" sz="quarter" idx="10"/>
          </p:nvPr>
        </p:nvSpPr>
        <p:spPr/>
        <p:txBody>
          <a:bodyPr/>
          <a:lstStyle/>
          <a:p>
            <a:fld id="{CB8704F5-22F3-4DAF-9585-5B7C48AA77B8}" type="slidenum">
              <a:rPr lang="en-CA" smtClean="0"/>
              <a:t>18</a:t>
            </a:fld>
            <a:endParaRPr lang="en-CA"/>
          </a:p>
        </p:txBody>
      </p:sp>
    </p:spTree>
    <p:extLst>
      <p:ext uri="{BB962C8B-B14F-4D97-AF65-F5344CB8AC3E}">
        <p14:creationId xmlns:p14="http://schemas.microsoft.com/office/powerpoint/2010/main" val="14063460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arenR"/>
            </a:pPr>
            <a:r>
              <a:rPr lang="en-US" dirty="0" smtClean="0"/>
              <a:t>30:00</a:t>
            </a:r>
          </a:p>
          <a:p>
            <a:pPr marL="228600" indent="-228600">
              <a:buAutoNum type="arabicParenR"/>
            </a:pPr>
            <a:endParaRPr lang="en-US" dirty="0" smtClean="0"/>
          </a:p>
          <a:p>
            <a:pPr marL="228600" indent="-228600">
              <a:buAutoNum type="arabicParenR"/>
            </a:pPr>
            <a:r>
              <a:rPr lang="en-US" dirty="0" smtClean="0"/>
              <a:t>Industries</a:t>
            </a:r>
            <a:r>
              <a:rPr lang="en-US" baseline="0" dirty="0" smtClean="0"/>
              <a:t> are using IoT to make their plant more efficient With real time feedback for EVERYTHING you can make a lot of decisions and very informed decisions. </a:t>
            </a:r>
          </a:p>
          <a:p>
            <a:pPr marL="228600" indent="-228600">
              <a:buAutoNum type="arabicParenR"/>
            </a:pPr>
            <a:r>
              <a:rPr lang="en-US" baseline="0" dirty="0" smtClean="0"/>
              <a:t>Appliance makers are putting connectivity in everything. </a:t>
            </a:r>
          </a:p>
          <a:p>
            <a:pPr marL="228600" indent="-228600">
              <a:buAutoNum type="arabicParenR"/>
            </a:pPr>
            <a:r>
              <a:rPr lang="en-US" baseline="0" dirty="0" smtClean="0"/>
              <a:t>Our cars are going to start driving themselves. </a:t>
            </a:r>
          </a:p>
          <a:p>
            <a:pPr marL="228600" indent="-228600">
              <a:buAutoNum type="arabicParenR"/>
            </a:pPr>
            <a:r>
              <a:rPr lang="en-US" dirty="0" smtClean="0"/>
              <a:t>Is it worth all the hype. We hear</a:t>
            </a:r>
            <a:r>
              <a:rPr lang="en-US" baseline="0" dirty="0" smtClean="0"/>
              <a:t> the term loosely thrown around but the people who coined it , I think hit the nail on the head when they called it the Internet of things.</a:t>
            </a:r>
          </a:p>
          <a:p>
            <a:pPr marL="685800" lvl="1" indent="-228600">
              <a:buAutoNum type="arabicParenR"/>
            </a:pPr>
            <a:r>
              <a:rPr lang="en-US" baseline="0" dirty="0" smtClean="0"/>
              <a:t>Because the way it looks now ,it will be everything.</a:t>
            </a:r>
          </a:p>
          <a:p>
            <a:pPr marL="228600" indent="-228600">
              <a:buAutoNum type="arabicParenR"/>
            </a:pPr>
            <a:r>
              <a:rPr lang="en-US" baseline="0" dirty="0" smtClean="0"/>
              <a:t>I often tell people who complain about the world and how “electronic” it is that, well , its too late. We wanted easier, faster , better, well this is exactly how we get there. </a:t>
            </a:r>
          </a:p>
          <a:p>
            <a:pPr marL="228600" indent="-228600">
              <a:buAutoNum type="arabicParenR"/>
            </a:pPr>
            <a:r>
              <a:rPr lang="en-US" baseline="0" dirty="0" smtClean="0"/>
              <a:t>Some of the biggest companies in the world have bet big time on IoT, Amazon, IBM, Cisco, Intel, QUALCOMM and then there is thousands of smaller companies that have joined in. there is a lot of money to be made. A LOT</a:t>
            </a:r>
          </a:p>
          <a:p>
            <a:pPr marL="228600" indent="-228600">
              <a:buAutoNum type="arabicParenR"/>
            </a:pPr>
            <a:r>
              <a:rPr lang="en-US" b="1" u="sng" baseline="0" dirty="0" smtClean="0"/>
              <a:t>READ SLIDE NOW</a:t>
            </a:r>
          </a:p>
          <a:p>
            <a:pPr marL="685800" lvl="1" indent="-228600">
              <a:buAutoNum type="arabicParenR"/>
            </a:pPr>
            <a:r>
              <a:rPr lang="en-US" b="0" u="none" baseline="0" dirty="0" smtClean="0"/>
              <a:t>Look at a couple of the key ones, Utilities, goes form 7 to 40 billion, manufacturing, 10 to 40 billion, transportation, 10 to 40 billion. Its crazy. </a:t>
            </a:r>
          </a:p>
          <a:p>
            <a:pPr marL="228600" indent="-228600">
              <a:buAutoNum type="arabicParenR"/>
            </a:pPr>
            <a:endParaRPr lang="en-CA" dirty="0" smtClean="0"/>
          </a:p>
          <a:p>
            <a:pPr marL="228600" indent="-228600">
              <a:buAutoNum type="arabicParenR"/>
            </a:pPr>
            <a:endParaRPr lang="en-US" baseline="0" dirty="0" smtClean="0"/>
          </a:p>
          <a:p>
            <a:pPr marL="228600" indent="-228600">
              <a:buAutoNum type="arabicParenR"/>
            </a:pPr>
            <a:endParaRPr lang="en-CA" dirty="0"/>
          </a:p>
        </p:txBody>
      </p:sp>
      <p:sp>
        <p:nvSpPr>
          <p:cNvPr id="4" name="Slide Number Placeholder 3"/>
          <p:cNvSpPr>
            <a:spLocks noGrp="1"/>
          </p:cNvSpPr>
          <p:nvPr>
            <p:ph type="sldNum" sz="quarter" idx="10"/>
          </p:nvPr>
        </p:nvSpPr>
        <p:spPr/>
        <p:txBody>
          <a:bodyPr/>
          <a:lstStyle/>
          <a:p>
            <a:fld id="{CB8704F5-22F3-4DAF-9585-5B7C48AA77B8}" type="slidenum">
              <a:rPr lang="en-CA" smtClean="0"/>
              <a:t>19</a:t>
            </a:fld>
            <a:endParaRPr lang="en-CA"/>
          </a:p>
        </p:txBody>
      </p:sp>
    </p:spTree>
    <p:extLst>
      <p:ext uri="{BB962C8B-B14F-4D97-AF65-F5344CB8AC3E}">
        <p14:creationId xmlns:p14="http://schemas.microsoft.com/office/powerpoint/2010/main" val="29041851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arenR"/>
            </a:pPr>
            <a:r>
              <a:rPr lang="en-US" baseline="0" dirty="0" smtClean="0"/>
              <a:t>1:40</a:t>
            </a:r>
          </a:p>
          <a:p>
            <a:pPr marL="228600" indent="-228600">
              <a:buAutoNum type="arabicParenR"/>
            </a:pPr>
            <a:endParaRPr lang="en-US" baseline="0" dirty="0" smtClean="0"/>
          </a:p>
          <a:p>
            <a:pPr marL="228600" indent="-228600">
              <a:buAutoNum type="arabicParenR"/>
            </a:pPr>
            <a:r>
              <a:rPr lang="en-US" baseline="0" dirty="0" smtClean="0"/>
              <a:t>You probably thought that I was going to explain where wireless all started, we will get to that soon but I thought I would give you a little info about me and lighten the mood a bit. I don’t think a lot of people here have a clue who I am. </a:t>
            </a:r>
          </a:p>
          <a:p>
            <a:pPr marL="685800" lvl="1" indent="-228600">
              <a:buAutoNum type="arabicParenR"/>
            </a:pPr>
            <a:r>
              <a:rPr lang="en-US" baseline="0" dirty="0" smtClean="0"/>
              <a:t>As you can see I am the one doing the “nerdy” presentation and it really is something that fits right in for me. </a:t>
            </a:r>
          </a:p>
          <a:p>
            <a:pPr marL="228600" lvl="0" indent="-228600">
              <a:buAutoNum type="arabicParenR"/>
            </a:pPr>
            <a:r>
              <a:rPr lang="en-US" baseline="0" dirty="0" smtClean="0"/>
              <a:t>I got my first computer a TI-99 </a:t>
            </a:r>
            <a:r>
              <a:rPr lang="en-US" b="1" i="1" baseline="0" dirty="0" smtClean="0"/>
              <a:t>SLIDE</a:t>
            </a:r>
            <a:r>
              <a:rPr lang="en-US" baseline="0" dirty="0" smtClean="0"/>
              <a:t> in grade 3 so I was…… 8 or something like that. By grade 4 I was programming little games in basic programming, I actually wish I could show people , but they were horrible. Text based games and then I found out how do some graphics. </a:t>
            </a:r>
            <a:r>
              <a:rPr lang="en-US" b="1" i="1" baseline="0" dirty="0" smtClean="0"/>
              <a:t>SLIDE </a:t>
            </a:r>
            <a:r>
              <a:rPr lang="en-US" baseline="0" dirty="0" smtClean="0"/>
              <a:t>By grade 5 Apple 2’s hit the scene at our school and I spent loads of time playing and programming. So far as to try to make a checkers game , but after discussing with my teacher numerous times, he decided that he would build it and I was cut out of the loop!  LOL. Who knew. </a:t>
            </a:r>
          </a:p>
          <a:p>
            <a:pPr marL="685800" lvl="1" indent="-228600">
              <a:buAutoNum type="arabicParenR"/>
            </a:pPr>
            <a:r>
              <a:rPr lang="en-US" baseline="0" dirty="0" smtClean="0"/>
              <a:t>But then in sharp contrast I do understand the mechanical side , because all computer nerds become drag racers right? </a:t>
            </a:r>
          </a:p>
          <a:p>
            <a:pPr marL="1143000" lvl="2" indent="-228600">
              <a:buAutoNum type="arabicParenR"/>
            </a:pPr>
            <a:r>
              <a:rPr lang="en-US" baseline="0" dirty="0" smtClean="0"/>
              <a:t>By 19 I was building my own cars and built my own engines , and drove bracket cars. Super expensive sport and not usually supported after the first kid pops out. But now that my kids are getting closer to driving they are each talking about building a car. A Nova and a Camaro. We can talk cars later if you want. </a:t>
            </a:r>
            <a:r>
              <a:rPr lang="en-US" baseline="0" dirty="0" smtClean="0">
                <a:sym typeface="Wingdings" panose="05000000000000000000" pitchFamily="2" charset="2"/>
              </a:rPr>
              <a:t></a:t>
            </a:r>
            <a:endParaRPr lang="en-US" baseline="0" dirty="0" smtClean="0"/>
          </a:p>
          <a:p>
            <a:pPr marL="685800" lvl="1" indent="-228600">
              <a:buAutoNum type="arabicParenR"/>
            </a:pPr>
            <a:r>
              <a:rPr lang="en-US" baseline="0" dirty="0" smtClean="0"/>
              <a:t>So to say I have been doing this for a long time is an understatement. </a:t>
            </a:r>
          </a:p>
          <a:p>
            <a:pPr marL="685800" lvl="1" indent="-228600">
              <a:buAutoNum type="arabicParenR"/>
            </a:pPr>
            <a:r>
              <a:rPr lang="en-US" baseline="0" dirty="0" smtClean="0"/>
              <a:t>I know I look 25 but I have actually been in this industry for 17 years now and been designing electronics for 20. </a:t>
            </a:r>
            <a:endParaRPr lang="en-US" dirty="0" smtClean="0"/>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US" dirty="0" smtClean="0"/>
              <a:t>My HVAC career</a:t>
            </a:r>
            <a:r>
              <a:rPr lang="en-US" baseline="0" dirty="0" smtClean="0"/>
              <a:t> </a:t>
            </a:r>
            <a:r>
              <a:rPr lang="en-US" dirty="0" smtClean="0"/>
              <a:t>started when Tom Hermann</a:t>
            </a:r>
            <a:r>
              <a:rPr lang="en-US" baseline="0" dirty="0" smtClean="0"/>
              <a:t> and I started HBX Controls</a:t>
            </a:r>
            <a:r>
              <a:rPr lang="en-US" dirty="0" smtClean="0"/>
              <a:t> in 2003 after a little bit of a rocky start. Now I didn’t always look this professional. I used to skateboard and snowboard a lot. So when tom first contacted me to make a board for him………..</a:t>
            </a:r>
          </a:p>
          <a:p>
            <a:pPr marL="228600" indent="-228600">
              <a:buAutoNum type="arabicParenR"/>
            </a:pPr>
            <a:r>
              <a:rPr lang="en-US" dirty="0" smtClean="0"/>
              <a:t>The point of all that introduction is to show you I am an actual human because once I get started on the technical side you may not believe me anymore.  </a:t>
            </a:r>
            <a:r>
              <a:rPr lang="en-US" dirty="0" smtClean="0">
                <a:sym typeface="Wingdings" panose="05000000000000000000" pitchFamily="2" charset="2"/>
              </a:rPr>
              <a:t></a:t>
            </a:r>
            <a:r>
              <a:rPr lang="en-US" dirty="0" smtClean="0"/>
              <a:t>. But there is a lot of material to cover,</a:t>
            </a:r>
            <a:r>
              <a:rPr lang="en-US" baseline="0" dirty="0" smtClean="0"/>
              <a:t> so I will do my best to make sure its understandable. One of my main goals is always to communicate in a way that people understand what I am trying to say easier.</a:t>
            </a:r>
            <a:endParaRPr lang="en-US" baseline="0" dirty="0" smtClean="0"/>
          </a:p>
          <a:p>
            <a:pPr marL="0" indent="0">
              <a:buNone/>
            </a:pPr>
            <a:endParaRPr lang="en-US" dirty="0" smtClean="0"/>
          </a:p>
          <a:p>
            <a:pPr marL="228600" indent="-228600">
              <a:buAutoNum type="arabicParenR"/>
            </a:pPr>
            <a:endParaRPr lang="en-US" dirty="0" smtClean="0"/>
          </a:p>
          <a:p>
            <a:pPr marL="228600" indent="-228600">
              <a:buAutoNum type="arabicParenR"/>
            </a:pPr>
            <a:endParaRPr lang="en-CA" dirty="0"/>
          </a:p>
        </p:txBody>
      </p:sp>
      <p:sp>
        <p:nvSpPr>
          <p:cNvPr id="4" name="Slide Number Placeholder 3"/>
          <p:cNvSpPr>
            <a:spLocks noGrp="1"/>
          </p:cNvSpPr>
          <p:nvPr>
            <p:ph type="sldNum" sz="quarter" idx="10"/>
          </p:nvPr>
        </p:nvSpPr>
        <p:spPr/>
        <p:txBody>
          <a:bodyPr/>
          <a:lstStyle/>
          <a:p>
            <a:fld id="{CB8704F5-22F3-4DAF-9585-5B7C48AA77B8}" type="slidenum">
              <a:rPr lang="en-CA" smtClean="0"/>
              <a:t>2</a:t>
            </a:fld>
            <a:endParaRPr lang="en-CA"/>
          </a:p>
        </p:txBody>
      </p:sp>
    </p:spTree>
    <p:extLst>
      <p:ext uri="{BB962C8B-B14F-4D97-AF65-F5344CB8AC3E}">
        <p14:creationId xmlns:p14="http://schemas.microsoft.com/office/powerpoint/2010/main" val="42926916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arenR"/>
            </a:pPr>
            <a:r>
              <a:rPr lang="en-US" dirty="0" smtClean="0"/>
              <a:t>31:40</a:t>
            </a:r>
          </a:p>
          <a:p>
            <a:pPr marL="228600" indent="-228600">
              <a:buAutoNum type="arabicParenR"/>
            </a:pPr>
            <a:r>
              <a:rPr lang="en-US" dirty="0" smtClean="0"/>
              <a:t>How does the money spent translate into “number of things”.</a:t>
            </a:r>
          </a:p>
          <a:p>
            <a:pPr marL="228600" indent="-228600">
              <a:buAutoNum type="arabicParenR"/>
            </a:pPr>
            <a:r>
              <a:rPr lang="en-US" dirty="0" smtClean="0"/>
              <a:t>Its literally insane to see the progression , its starting to look like an exponential graph. </a:t>
            </a:r>
          </a:p>
          <a:p>
            <a:pPr marL="228600" indent="-228600">
              <a:buAutoNum type="arabicParenR"/>
            </a:pPr>
            <a:r>
              <a:rPr lang="en-US" dirty="0" smtClean="0"/>
              <a:t>2014</a:t>
            </a:r>
            <a:r>
              <a:rPr lang="en-US" baseline="0" dirty="0" smtClean="0"/>
              <a:t> was 3.8 billion</a:t>
            </a:r>
          </a:p>
          <a:p>
            <a:pPr marL="228600" indent="-228600">
              <a:buAutoNum type="arabicParenR"/>
            </a:pPr>
            <a:r>
              <a:rPr lang="en-US" baseline="0" dirty="0" smtClean="0"/>
              <a:t>2018 was 11 billion</a:t>
            </a:r>
          </a:p>
          <a:p>
            <a:pPr marL="228600" indent="-228600">
              <a:buAutoNum type="arabicParenR"/>
            </a:pPr>
            <a:r>
              <a:rPr lang="en-US" baseline="0" dirty="0" smtClean="0"/>
              <a:t>2020 is shooting for 20 billion </a:t>
            </a:r>
            <a:endParaRPr lang="en-CA" dirty="0"/>
          </a:p>
        </p:txBody>
      </p:sp>
      <p:sp>
        <p:nvSpPr>
          <p:cNvPr id="4" name="Slide Number Placeholder 3"/>
          <p:cNvSpPr>
            <a:spLocks noGrp="1"/>
          </p:cNvSpPr>
          <p:nvPr>
            <p:ph type="sldNum" sz="quarter" idx="10"/>
          </p:nvPr>
        </p:nvSpPr>
        <p:spPr/>
        <p:txBody>
          <a:bodyPr/>
          <a:lstStyle/>
          <a:p>
            <a:fld id="{CB8704F5-22F3-4DAF-9585-5B7C48AA77B8}" type="slidenum">
              <a:rPr lang="en-CA" smtClean="0"/>
              <a:t>20</a:t>
            </a:fld>
            <a:endParaRPr lang="en-CA"/>
          </a:p>
        </p:txBody>
      </p:sp>
    </p:spTree>
    <p:extLst>
      <p:ext uri="{BB962C8B-B14F-4D97-AF65-F5344CB8AC3E}">
        <p14:creationId xmlns:p14="http://schemas.microsoft.com/office/powerpoint/2010/main" val="11562457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arenR"/>
            </a:pPr>
            <a:r>
              <a:rPr lang="en-US" dirty="0" smtClean="0"/>
              <a:t>33:20 </a:t>
            </a:r>
          </a:p>
          <a:p>
            <a:pPr marL="228600" indent="-228600">
              <a:buAutoNum type="arabicParenR"/>
            </a:pPr>
            <a:endParaRPr lang="en-US" dirty="0" smtClean="0"/>
          </a:p>
          <a:p>
            <a:pPr marL="228600" indent="-228600">
              <a:buAutoNum type="arabicParenR"/>
            </a:pPr>
            <a:r>
              <a:rPr lang="en-US" dirty="0" smtClean="0"/>
              <a:t>I always</a:t>
            </a:r>
            <a:r>
              <a:rPr lang="en-US" baseline="0" dirty="0" smtClean="0"/>
              <a:t> like pictures. I think it because I like to point  and move my hands a lot, but lets see some items that are entering our IoT world already. </a:t>
            </a:r>
          </a:p>
          <a:p>
            <a:pPr marL="228600" indent="-228600">
              <a:buAutoNum type="arabicParenR"/>
            </a:pPr>
            <a:r>
              <a:rPr lang="en-US" baseline="0" dirty="0" smtClean="0"/>
              <a:t>Cars , that’s an obvious one.</a:t>
            </a:r>
          </a:p>
          <a:p>
            <a:pPr marL="228600" indent="-228600">
              <a:buAutoNum type="arabicParenR"/>
            </a:pPr>
            <a:r>
              <a:rPr lang="en-US" baseline="0" dirty="0" smtClean="0"/>
              <a:t>Watches, or fit bits?</a:t>
            </a:r>
          </a:p>
          <a:p>
            <a:pPr marL="685800" lvl="1" indent="-228600">
              <a:buAutoNum type="arabicParenR"/>
            </a:pPr>
            <a:r>
              <a:rPr lang="en-US" baseline="0" dirty="0" smtClean="0"/>
              <a:t>Who here joined the fit bit revolution , take a look at the information they were able to get from fit bits! </a:t>
            </a:r>
            <a:r>
              <a:rPr lang="en-US" b="1" u="sng" baseline="0" dirty="0" smtClean="0"/>
              <a:t>SLIDE</a:t>
            </a:r>
          </a:p>
          <a:p>
            <a:pPr marL="685800" lvl="1" indent="-228600">
              <a:buAutoNum type="arabicParenR"/>
            </a:pPr>
            <a:r>
              <a:rPr lang="en-US" baseline="0" dirty="0" smtClean="0"/>
              <a:t>This is a picture of the tracking data from fits bits and other step counting devices in a war torn county that I don’t think people realized was even possible , or even going anywhere for that matter, until it was too late. </a:t>
            </a:r>
          </a:p>
          <a:p>
            <a:pPr marL="685800" lvl="1" indent="-228600">
              <a:buAutoNum type="arabicParenR"/>
            </a:pPr>
            <a:r>
              <a:rPr lang="en-US" baseline="0" dirty="0" smtClean="0"/>
              <a:t>Now not any normal person can just figure this out , but there is definitely some smart people in this world that could use this kind of information to do some not so good things. </a:t>
            </a:r>
          </a:p>
          <a:p>
            <a:pPr marL="685800" lvl="1" indent="-228600">
              <a:buAutoNum type="arabicParenR"/>
            </a:pPr>
            <a:r>
              <a:rPr lang="en-US" baseline="0" dirty="0" smtClean="0"/>
              <a:t>This picture literally shows the running routes of soldiers. And they all come back to a central point, I wonder what is there? </a:t>
            </a:r>
          </a:p>
          <a:p>
            <a:pPr marL="228600" indent="-228600">
              <a:buAutoNum type="arabicParenR"/>
            </a:pPr>
            <a:r>
              <a:rPr lang="en-US" baseline="0" dirty="0" smtClean="0"/>
              <a:t>Wearables is the one that interests me. It can show some interesting things, I have seen shirts with chips woven into the material.</a:t>
            </a:r>
          </a:p>
          <a:p>
            <a:pPr marL="685800" lvl="1" indent="-228600">
              <a:buAutoNum type="arabicParenR"/>
            </a:pPr>
            <a:r>
              <a:rPr lang="en-US" dirty="0" smtClean="0"/>
              <a:t>But the</a:t>
            </a:r>
            <a:r>
              <a:rPr lang="en-US" baseline="0" dirty="0" smtClean="0"/>
              <a:t> concept </a:t>
            </a:r>
            <a:r>
              <a:rPr lang="en-US" dirty="0" smtClean="0"/>
              <a:t> is still a little</a:t>
            </a:r>
            <a:r>
              <a:rPr lang="en-US" baseline="0" dirty="0" smtClean="0"/>
              <a:t> crazy to me. I get that its coming , actually its already here but who needs all this? </a:t>
            </a:r>
          </a:p>
          <a:p>
            <a:pPr marL="685800" lvl="1" indent="-228600">
              <a:buAutoNum type="arabicParenR"/>
            </a:pPr>
            <a:r>
              <a:rPr lang="en-US" baseline="0" dirty="0" smtClean="0"/>
              <a:t>Why do we need this. I think that socks are already expensive enough but if they start putting chips and wireless in them …. Well.. </a:t>
            </a:r>
            <a:r>
              <a:rPr lang="en-US" baseline="0" dirty="0" smtClean="0">
                <a:sym typeface="Wingdings" panose="05000000000000000000" pitchFamily="2" charset="2"/>
              </a:rPr>
              <a:t></a:t>
            </a:r>
          </a:p>
          <a:p>
            <a:pPr marL="685800" lvl="1" indent="-228600">
              <a:buAutoNum type="arabicParenR"/>
            </a:pPr>
            <a:r>
              <a:rPr lang="en-US" b="1" u="sng" baseline="0" dirty="0" smtClean="0">
                <a:sym typeface="Wingdings" panose="05000000000000000000" pitchFamily="2" charset="2"/>
              </a:rPr>
              <a:t>READ SOME OF TH SLIDE, </a:t>
            </a:r>
            <a:r>
              <a:rPr lang="en-US" b="0" u="none" baseline="0" dirty="0" smtClean="0">
                <a:sym typeface="Wingdings" panose="05000000000000000000" pitchFamily="2" charset="2"/>
              </a:rPr>
              <a:t>emails, heart monitors, step counters, </a:t>
            </a:r>
            <a:r>
              <a:rPr lang="en-US" b="0" u="none" baseline="0" dirty="0" err="1" smtClean="0">
                <a:sym typeface="Wingdings" panose="05000000000000000000" pitchFamily="2" charset="2"/>
              </a:rPr>
              <a:t>gps</a:t>
            </a:r>
            <a:r>
              <a:rPr lang="en-US" b="0" u="none" baseline="0" dirty="0" smtClean="0">
                <a:sym typeface="Wingdings" panose="05000000000000000000" pitchFamily="2" charset="2"/>
              </a:rPr>
              <a:t> tracking, calorie tracking.</a:t>
            </a:r>
            <a:endParaRPr lang="en-CA" b="1" u="sng" dirty="0" smtClean="0"/>
          </a:p>
          <a:p>
            <a:pPr marL="228600" indent="-228600">
              <a:buAutoNum type="arabicParenR"/>
            </a:pPr>
            <a:endParaRPr lang="en-US" baseline="0" dirty="0" smtClean="0"/>
          </a:p>
          <a:p>
            <a:pPr marL="228600" indent="-228600">
              <a:buAutoNum type="arabicParenR"/>
            </a:pPr>
            <a:r>
              <a:rPr lang="en-US" baseline="0" dirty="0" smtClean="0"/>
              <a:t>Home appliances and lighting is other IoT spectrums. </a:t>
            </a:r>
          </a:p>
          <a:p>
            <a:pPr marL="228600" indent="-228600">
              <a:buAutoNum type="arabicParenR"/>
            </a:pPr>
            <a:r>
              <a:rPr lang="en-US" baseline="0" dirty="0" smtClean="0"/>
              <a:t>Manufacturing, health care </a:t>
            </a:r>
          </a:p>
          <a:p>
            <a:pPr marL="228600" indent="-228600">
              <a:buAutoNum type="arabicParenR"/>
            </a:pPr>
            <a:r>
              <a:rPr lang="en-US" baseline="0" dirty="0" smtClean="0"/>
              <a:t>But what does iOT mean for us as an industry. </a:t>
            </a:r>
            <a:endParaRPr lang="en-CA" dirty="0"/>
          </a:p>
        </p:txBody>
      </p:sp>
      <p:sp>
        <p:nvSpPr>
          <p:cNvPr id="4" name="Slide Number Placeholder 3"/>
          <p:cNvSpPr>
            <a:spLocks noGrp="1"/>
          </p:cNvSpPr>
          <p:nvPr>
            <p:ph type="sldNum" sz="quarter" idx="10"/>
          </p:nvPr>
        </p:nvSpPr>
        <p:spPr/>
        <p:txBody>
          <a:bodyPr/>
          <a:lstStyle/>
          <a:p>
            <a:fld id="{CB8704F5-22F3-4DAF-9585-5B7C48AA77B8}" type="slidenum">
              <a:rPr lang="en-CA" smtClean="0"/>
              <a:t>21</a:t>
            </a:fld>
            <a:endParaRPr lang="en-CA"/>
          </a:p>
        </p:txBody>
      </p:sp>
    </p:spTree>
    <p:extLst>
      <p:ext uri="{BB962C8B-B14F-4D97-AF65-F5344CB8AC3E}">
        <p14:creationId xmlns:p14="http://schemas.microsoft.com/office/powerpoint/2010/main" val="8523120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arenR"/>
            </a:pPr>
            <a:r>
              <a:rPr lang="en-US" b="1" u="sng" dirty="0" smtClean="0"/>
              <a:t>35:00</a:t>
            </a:r>
          </a:p>
          <a:p>
            <a:pPr marL="228600" indent="-228600">
              <a:buAutoNum type="arabicParenR"/>
            </a:pPr>
            <a:endParaRPr lang="en-US" b="1" u="sng" dirty="0" smtClean="0"/>
          </a:p>
          <a:p>
            <a:pPr marL="228600" indent="-228600">
              <a:buAutoNum type="arabicParenR"/>
            </a:pPr>
            <a:r>
              <a:rPr lang="en-US" b="1" u="sng" dirty="0" smtClean="0"/>
              <a:t>READ THE SLIDE</a:t>
            </a:r>
          </a:p>
          <a:p>
            <a:pPr marL="228600" indent="-228600">
              <a:buAutoNum type="arabicParenR"/>
            </a:pPr>
            <a:r>
              <a:rPr lang="en-US" b="0" u="none" dirty="0" smtClean="0"/>
              <a:t>And actually these are all items that are out in our industry today. </a:t>
            </a:r>
          </a:p>
          <a:p>
            <a:pPr marL="228600" indent="-228600">
              <a:buAutoNum type="arabicParenR"/>
            </a:pPr>
            <a:r>
              <a:rPr lang="en-US" b="0" u="none" dirty="0" smtClean="0"/>
              <a:t>We are starting to put everything on Wi-Fi</a:t>
            </a:r>
            <a:r>
              <a:rPr lang="en-US" b="0" u="none" baseline="0" dirty="0" smtClean="0"/>
              <a:t> so that we can see it on an APP. </a:t>
            </a:r>
            <a:endParaRPr lang="en-US" b="0" u="none" dirty="0" smtClean="0"/>
          </a:p>
          <a:p>
            <a:pPr marL="0" indent="0">
              <a:buNone/>
            </a:pPr>
            <a:endParaRPr lang="en-CA" b="0" u="none" dirty="0"/>
          </a:p>
        </p:txBody>
      </p:sp>
      <p:sp>
        <p:nvSpPr>
          <p:cNvPr id="4" name="Slide Number Placeholder 3"/>
          <p:cNvSpPr>
            <a:spLocks noGrp="1"/>
          </p:cNvSpPr>
          <p:nvPr>
            <p:ph type="sldNum" sz="quarter" idx="10"/>
          </p:nvPr>
        </p:nvSpPr>
        <p:spPr/>
        <p:txBody>
          <a:bodyPr/>
          <a:lstStyle/>
          <a:p>
            <a:fld id="{CB8704F5-22F3-4DAF-9585-5B7C48AA77B8}" type="slidenum">
              <a:rPr lang="en-CA" smtClean="0"/>
              <a:t>22</a:t>
            </a:fld>
            <a:endParaRPr lang="en-CA"/>
          </a:p>
        </p:txBody>
      </p:sp>
    </p:spTree>
    <p:extLst>
      <p:ext uri="{BB962C8B-B14F-4D97-AF65-F5344CB8AC3E}">
        <p14:creationId xmlns:p14="http://schemas.microsoft.com/office/powerpoint/2010/main" val="103954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arenR"/>
            </a:pPr>
            <a:endParaRPr lang="en-CA" dirty="0"/>
          </a:p>
        </p:txBody>
      </p:sp>
      <p:sp>
        <p:nvSpPr>
          <p:cNvPr id="4" name="Slide Number Placeholder 3"/>
          <p:cNvSpPr>
            <a:spLocks noGrp="1"/>
          </p:cNvSpPr>
          <p:nvPr>
            <p:ph type="sldNum" sz="quarter" idx="10"/>
          </p:nvPr>
        </p:nvSpPr>
        <p:spPr/>
        <p:txBody>
          <a:bodyPr/>
          <a:lstStyle/>
          <a:p>
            <a:fld id="{CB8704F5-22F3-4DAF-9585-5B7C48AA77B8}" type="slidenum">
              <a:rPr lang="en-CA" smtClean="0"/>
              <a:t>23</a:t>
            </a:fld>
            <a:endParaRPr lang="en-CA"/>
          </a:p>
        </p:txBody>
      </p:sp>
    </p:spTree>
    <p:extLst>
      <p:ext uri="{BB962C8B-B14F-4D97-AF65-F5344CB8AC3E}">
        <p14:creationId xmlns:p14="http://schemas.microsoft.com/office/powerpoint/2010/main" val="5930722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US" dirty="0" smtClean="0"/>
              <a:t>36:40</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endParaRPr lang="en-US" dirty="0" smtClean="0"/>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US" dirty="0" err="1" smtClean="0"/>
              <a:t>Iot</a:t>
            </a:r>
            <a:r>
              <a:rPr lang="en-US" dirty="0" smtClean="0"/>
              <a:t> is literally changing the landscape of how we think, do business, interact with </a:t>
            </a:r>
            <a:r>
              <a:rPr lang="en-US" dirty="0" err="1" smtClean="0"/>
              <a:t>eachother</a:t>
            </a:r>
            <a:r>
              <a:rPr lang="en-US" baseline="0" dirty="0" smtClean="0"/>
              <a:t> and everything around us. Lets not be fooled into thinking this wont happen. It will. </a:t>
            </a:r>
            <a:endParaRPr lang="en-US" dirty="0" smtClean="0"/>
          </a:p>
          <a:p>
            <a:pPr marL="228600" indent="-228600">
              <a:buAutoNum type="arabicParenR"/>
            </a:pPr>
            <a:r>
              <a:rPr lang="en-US" dirty="0" smtClean="0"/>
              <a:t>Sensors</a:t>
            </a:r>
            <a:r>
              <a:rPr lang="en-US" baseline="0" dirty="0" smtClean="0"/>
              <a:t> on devices like , hot water tank and boilers. </a:t>
            </a:r>
            <a:r>
              <a:rPr lang="en-US" b="1" u="sng" baseline="0" dirty="0" smtClean="0"/>
              <a:t>CLICK</a:t>
            </a:r>
          </a:p>
          <a:p>
            <a:pPr marL="228600" indent="-228600">
              <a:buAutoNum type="arabicParenR"/>
            </a:pPr>
            <a:r>
              <a:rPr lang="en-US" baseline="0" dirty="0" smtClean="0"/>
              <a:t>Sensors on cold and hot water lines , could be for Heat metering as well. </a:t>
            </a:r>
            <a:r>
              <a:rPr lang="en-US" b="1" u="sng" baseline="0" dirty="0" smtClean="0"/>
              <a:t>CLICK</a:t>
            </a:r>
          </a:p>
          <a:p>
            <a:pPr marL="228600" indent="-228600">
              <a:buAutoNum type="arabicParenR"/>
            </a:pPr>
            <a:r>
              <a:rPr lang="en-US" baseline="0" dirty="0" smtClean="0"/>
              <a:t>Thermostats and possibly other sensors like CO detection or air quality sensors. </a:t>
            </a:r>
            <a:r>
              <a:rPr lang="en-US" b="1" u="sng" baseline="0" dirty="0" smtClean="0"/>
              <a:t>CLICK</a:t>
            </a:r>
          </a:p>
          <a:p>
            <a:pPr marL="685800" lvl="1" indent="-228600">
              <a:buAutoNum type="arabicParenR"/>
            </a:pPr>
            <a:r>
              <a:rPr lang="en-US" baseline="0" dirty="0" smtClean="0"/>
              <a:t>Their could also be motion detection so that google knows when you are out shopping. </a:t>
            </a:r>
            <a:r>
              <a:rPr lang="en-US" baseline="0" dirty="0" smtClean="0">
                <a:sym typeface="Wingdings" panose="05000000000000000000" pitchFamily="2" charset="2"/>
              </a:rPr>
              <a:t></a:t>
            </a:r>
          </a:p>
          <a:p>
            <a:pPr marL="228600" lvl="0" indent="-228600">
              <a:buAutoNum type="arabicParenR"/>
            </a:pPr>
            <a:r>
              <a:rPr lang="en-US" baseline="0" dirty="0" smtClean="0">
                <a:sym typeface="Wingdings" panose="05000000000000000000" pitchFamily="2" charset="2"/>
              </a:rPr>
              <a:t>Sensors on the heat emitters like radiators or zone dampers in air situations. </a:t>
            </a:r>
            <a:r>
              <a:rPr lang="en-US" b="1" i="1" u="sng" baseline="0" dirty="0" smtClean="0">
                <a:sym typeface="Wingdings" panose="05000000000000000000" pitchFamily="2" charset="2"/>
              </a:rPr>
              <a:t>CLICK</a:t>
            </a:r>
          </a:p>
          <a:p>
            <a:pPr marL="228600" lvl="0" indent="-228600">
              <a:buAutoNum type="arabicParenR"/>
            </a:pPr>
            <a:r>
              <a:rPr lang="en-US" baseline="0" dirty="0" smtClean="0">
                <a:sym typeface="Wingdings" panose="05000000000000000000" pitchFamily="2" charset="2"/>
              </a:rPr>
              <a:t>Having all of these sensors or IoT devices helps to give a good picture of your system. But only looking at each individually your definitely don’t see the same picture. </a:t>
            </a:r>
            <a:endParaRPr lang="en-CA" dirty="0"/>
          </a:p>
        </p:txBody>
      </p:sp>
      <p:sp>
        <p:nvSpPr>
          <p:cNvPr id="4" name="Slide Number Placeholder 3"/>
          <p:cNvSpPr>
            <a:spLocks noGrp="1"/>
          </p:cNvSpPr>
          <p:nvPr>
            <p:ph type="sldNum" sz="quarter" idx="10"/>
          </p:nvPr>
        </p:nvSpPr>
        <p:spPr/>
        <p:txBody>
          <a:bodyPr/>
          <a:lstStyle/>
          <a:p>
            <a:fld id="{CB8704F5-22F3-4DAF-9585-5B7C48AA77B8}" type="slidenum">
              <a:rPr lang="en-CA" smtClean="0"/>
              <a:t>24</a:t>
            </a:fld>
            <a:endParaRPr lang="en-CA"/>
          </a:p>
        </p:txBody>
      </p:sp>
    </p:spTree>
    <p:extLst>
      <p:ext uri="{BB962C8B-B14F-4D97-AF65-F5344CB8AC3E}">
        <p14:creationId xmlns:p14="http://schemas.microsoft.com/office/powerpoint/2010/main" val="35982865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arenR"/>
            </a:pPr>
            <a:r>
              <a:rPr lang="en-US" dirty="0" smtClean="0"/>
              <a:t>38:20</a:t>
            </a:r>
          </a:p>
          <a:p>
            <a:pPr marL="228600" indent="-228600">
              <a:buAutoNum type="arabicParenR"/>
            </a:pPr>
            <a:endParaRPr lang="en-US" dirty="0" smtClean="0"/>
          </a:p>
          <a:p>
            <a:pPr marL="228600" indent="-228600">
              <a:buAutoNum type="arabicParenR"/>
            </a:pPr>
            <a:r>
              <a:rPr lang="en-US" dirty="0" smtClean="0"/>
              <a:t>Anyone remember the old yellow pages add?</a:t>
            </a:r>
          </a:p>
          <a:p>
            <a:pPr marL="685800" lvl="1" indent="-228600">
              <a:buAutoNum type="arabicParenR"/>
            </a:pPr>
            <a:r>
              <a:rPr lang="en-US" dirty="0" smtClean="0"/>
              <a:t>Let your fingers do the walking. Well its so true when you can see and manipulate controls,</a:t>
            </a:r>
            <a:r>
              <a:rPr lang="en-US" baseline="0" dirty="0" smtClean="0"/>
              <a:t> in remote locations. </a:t>
            </a:r>
          </a:p>
          <a:p>
            <a:pPr marL="228600" lvl="0" indent="-228600">
              <a:buAutoNum type="arabicParenR"/>
            </a:pPr>
            <a:r>
              <a:rPr lang="en-US" baseline="0" dirty="0" smtClean="0"/>
              <a:t>Setting up the controls with alarms, is another big point, we are not always on our phones, well at least you shouldn’t be, but getting notifications , either through an app or email is essential to knowing problems before your customer does. </a:t>
            </a:r>
          </a:p>
          <a:p>
            <a:pPr marL="685800" lvl="1" indent="-228600">
              <a:buAutoNum type="arabicParenR"/>
            </a:pPr>
            <a:r>
              <a:rPr lang="en-US" baseline="0" dirty="0" smtClean="0"/>
              <a:t>How comforting would it be if you called your customer and said, I noticed something deteriorating on your system. I'm going to come by and replace a couple items before something catastrophic happens. </a:t>
            </a:r>
          </a:p>
          <a:p>
            <a:pPr marL="228600" lvl="0" indent="-228600">
              <a:buAutoNum type="arabicParenR"/>
            </a:pPr>
            <a:r>
              <a:rPr lang="en-US" baseline="0" dirty="0" smtClean="0"/>
              <a:t>I know it sounds a bit cliché but, customer expectations are getting higher and higher. They know this technology is out there. </a:t>
            </a:r>
          </a:p>
          <a:p>
            <a:pPr marL="228600" lvl="0" indent="-228600">
              <a:buAutoNum type="arabicParenR"/>
            </a:pPr>
            <a:r>
              <a:rPr lang="en-US" baseline="0" dirty="0" smtClean="0"/>
              <a:t>Leak detection is becoming huge , huge! Insurance companies are starting to give homeowners rebates base on having these devices in their homes. </a:t>
            </a:r>
          </a:p>
          <a:p>
            <a:pPr marL="228600" lvl="0" indent="-228600">
              <a:buAutoNum type="arabicParenR"/>
            </a:pPr>
            <a:r>
              <a:rPr lang="en-US" baseline="0" dirty="0" smtClean="0"/>
              <a:t>Adding these devices is easy with Wi-Fi, you will find that running a wire to these devices almost defats the purpose as they may not be as easy to get to. They also need to be on the net so that they work properly. If they can send alerts , they need to be connected, if they need to communicate with an App , they need to be connected. </a:t>
            </a:r>
          </a:p>
          <a:p>
            <a:pPr marL="228600" lvl="0" indent="-228600">
              <a:buAutoNum type="arabicParenR"/>
            </a:pPr>
            <a:r>
              <a:rPr lang="en-US" baseline="0" dirty="0" smtClean="0"/>
              <a:t>So Wi-Fi for IoT is pivotal, to get into areas for these sensors that we may not be able to otherwise. </a:t>
            </a:r>
          </a:p>
          <a:p>
            <a:pPr marL="228600" lvl="0" indent="-228600">
              <a:buAutoNum type="arabicParenR"/>
            </a:pPr>
            <a:r>
              <a:rPr lang="en-US" baseline="0" dirty="0" smtClean="0"/>
              <a:t>Water metering in your houses is already connected, you may not know it but it is. </a:t>
            </a:r>
          </a:p>
          <a:p>
            <a:pPr marL="228600" lvl="0" indent="-228600">
              <a:buAutoNum type="arabicParenR"/>
            </a:pPr>
            <a:r>
              <a:rPr lang="en-US" baseline="0" dirty="0" smtClean="0"/>
              <a:t>Next generation of Heat metering is also coming to north America. Energy prices will continue to climb. As we strive for more Green alternatives and environmentally friendly solutions, over use and abundance will go by the wayside. These will be IoT devices.</a:t>
            </a:r>
          </a:p>
          <a:p>
            <a:r>
              <a:rPr lang="en-US" baseline="0" dirty="0" smtClean="0"/>
              <a:t>9</a:t>
            </a:r>
            <a:r>
              <a:rPr lang="en-US" b="1" baseline="0" dirty="0" smtClean="0"/>
              <a:t>) So as an example </a:t>
            </a:r>
            <a:r>
              <a:rPr lang="en-CA" sz="1200" b="1" kern="1200" dirty="0" smtClean="0">
                <a:solidFill>
                  <a:schemeClr val="tx1"/>
                </a:solidFill>
                <a:effectLst/>
                <a:latin typeface="+mn-lt"/>
                <a:ea typeface="+mn-ea"/>
                <a:cs typeface="+mn-cs"/>
              </a:rPr>
              <a:t>We recently installed a bunch of heat meters  in a building in </a:t>
            </a:r>
            <a:r>
              <a:rPr lang="en-CA" sz="1200" b="1" kern="1200" dirty="0" err="1" smtClean="0">
                <a:solidFill>
                  <a:schemeClr val="tx1"/>
                </a:solidFill>
                <a:effectLst/>
                <a:latin typeface="+mn-lt"/>
                <a:ea typeface="+mn-ea"/>
                <a:cs typeface="+mn-cs"/>
              </a:rPr>
              <a:t>calgary</a:t>
            </a:r>
            <a:r>
              <a:rPr lang="en-CA" sz="1200" b="1" kern="1200" dirty="0" smtClean="0">
                <a:solidFill>
                  <a:schemeClr val="tx1"/>
                </a:solidFill>
                <a:effectLst/>
                <a:latin typeface="+mn-lt"/>
                <a:ea typeface="+mn-ea"/>
                <a:cs typeface="+mn-cs"/>
              </a:rPr>
              <a:t>. These devices </a:t>
            </a:r>
            <a:r>
              <a:rPr lang="en-CA" sz="1200" b="1" kern="1200" dirty="0" err="1" smtClean="0">
                <a:solidFill>
                  <a:schemeClr val="tx1"/>
                </a:solidFill>
                <a:effectLst/>
                <a:latin typeface="+mn-lt"/>
                <a:ea typeface="+mn-ea"/>
                <a:cs typeface="+mn-cs"/>
              </a:rPr>
              <a:t>notbonly</a:t>
            </a:r>
            <a:r>
              <a:rPr lang="en-CA" sz="1200" b="1" kern="1200" dirty="0" smtClean="0">
                <a:solidFill>
                  <a:schemeClr val="tx1"/>
                </a:solidFill>
                <a:effectLst/>
                <a:latin typeface="+mn-lt"/>
                <a:ea typeface="+mn-ea"/>
                <a:cs typeface="+mn-cs"/>
              </a:rPr>
              <a:t> give us insight into the suite heating but so much more. We can see leaky valves, people who obviously use the windows to cool the suite instead of the thermostat, building pressure fluctuations from floor to floor, boiler temperatures flow rates. We have an entire building heating picture. Not just boiler temperature and maybe that a couple pumps are running. It’s a full picture. </a:t>
            </a:r>
          </a:p>
          <a:p>
            <a:r>
              <a:rPr lang="en-CA" sz="1200" kern="1200" dirty="0" smtClean="0">
                <a:solidFill>
                  <a:schemeClr val="tx1"/>
                </a:solidFill>
                <a:effectLst/>
                <a:latin typeface="+mn-lt"/>
                <a:ea typeface="+mn-ea"/>
                <a:cs typeface="+mn-cs"/>
              </a:rPr>
              <a:t> </a:t>
            </a:r>
          </a:p>
          <a:p>
            <a:pPr marL="228600" lvl="0" indent="-228600">
              <a:buAutoNum type="arabicParenR"/>
            </a:pPr>
            <a:endParaRPr lang="en-US" baseline="0" dirty="0" smtClean="0"/>
          </a:p>
          <a:p>
            <a:pPr marL="228600" lvl="0" indent="-228600">
              <a:buAutoNum type="arabicParenR"/>
            </a:pPr>
            <a:endParaRPr lang="en-CA" dirty="0"/>
          </a:p>
        </p:txBody>
      </p:sp>
      <p:sp>
        <p:nvSpPr>
          <p:cNvPr id="4" name="Slide Number Placeholder 3"/>
          <p:cNvSpPr>
            <a:spLocks noGrp="1"/>
          </p:cNvSpPr>
          <p:nvPr>
            <p:ph type="sldNum" sz="quarter" idx="10"/>
          </p:nvPr>
        </p:nvSpPr>
        <p:spPr/>
        <p:txBody>
          <a:bodyPr/>
          <a:lstStyle/>
          <a:p>
            <a:fld id="{CB8704F5-22F3-4DAF-9585-5B7C48AA77B8}" type="slidenum">
              <a:rPr lang="en-CA" smtClean="0"/>
              <a:t>25</a:t>
            </a:fld>
            <a:endParaRPr lang="en-CA"/>
          </a:p>
        </p:txBody>
      </p:sp>
    </p:spTree>
    <p:extLst>
      <p:ext uri="{BB962C8B-B14F-4D97-AF65-F5344CB8AC3E}">
        <p14:creationId xmlns:p14="http://schemas.microsoft.com/office/powerpoint/2010/main" val="15097627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arenR"/>
            </a:pPr>
            <a:r>
              <a:rPr lang="en-US" dirty="0" smtClean="0"/>
              <a:t>40:00</a:t>
            </a:r>
          </a:p>
          <a:p>
            <a:pPr marL="228600" indent="-228600">
              <a:buAutoNum type="arabicParenR"/>
            </a:pPr>
            <a:endParaRPr lang="en-US" dirty="0" smtClean="0"/>
          </a:p>
          <a:p>
            <a:pPr marL="228600" indent="-228600">
              <a:buAutoNum type="arabicParenR"/>
            </a:pPr>
            <a:r>
              <a:rPr lang="en-US" dirty="0" smtClean="0"/>
              <a:t>Creating a network for an area</a:t>
            </a:r>
            <a:r>
              <a:rPr lang="en-US" baseline="0" dirty="0" smtClean="0"/>
              <a:t> is becoming more and more needed. As we put sensors everywhere to collect data , that data needs to get back to the “brains” so it can be used to do something.</a:t>
            </a:r>
          </a:p>
          <a:p>
            <a:pPr marL="228600" indent="-228600">
              <a:buAutoNum type="arabicParenR"/>
            </a:pPr>
            <a:r>
              <a:rPr lang="en-US" baseline="0" dirty="0" smtClean="0"/>
              <a:t>Being around for awhile I have seen things like ZigBee come on board , LoRa and others and then watched the Big 2 , Wi-Fi and Bluetooth create products to start squeezing all the others out. </a:t>
            </a:r>
          </a:p>
          <a:p>
            <a:pPr marL="228600" indent="-228600">
              <a:buAutoNum type="arabicParenR"/>
            </a:pPr>
            <a:r>
              <a:rPr lang="en-US" baseline="0" dirty="0" smtClean="0"/>
              <a:t>I have build products with ZigBee but would not anymore on new products because Wi-Fi now has low energy products and protocols to keep battery consumption way down. </a:t>
            </a:r>
          </a:p>
          <a:p>
            <a:pPr marL="228600" indent="-228600">
              <a:buAutoNum type="arabicParenR"/>
            </a:pPr>
            <a:r>
              <a:rPr lang="en-US" baseline="0" dirty="0" smtClean="0"/>
              <a:t>Wi-Fi mesh networks are also gaining in popularity. </a:t>
            </a:r>
          </a:p>
          <a:p>
            <a:pPr marL="685800" lvl="1" indent="-228600">
              <a:buAutoNum type="arabicParenR"/>
            </a:pPr>
            <a:r>
              <a:rPr lang="en-US" baseline="0" dirty="0" smtClean="0"/>
              <a:t>These allow for easy set up of sensors. They now don’t necessarily have to make their own network , they can just communicate directly with the Wi-Fi. This is way simpler. </a:t>
            </a:r>
          </a:p>
          <a:p>
            <a:pPr marL="685800" lvl="1" indent="-228600">
              <a:buAutoNum type="arabicParenR"/>
            </a:pPr>
            <a:r>
              <a:rPr lang="en-US" baseline="0" dirty="0" smtClean="0"/>
              <a:t>I have used a couple now , and the area that they can cover is </a:t>
            </a:r>
            <a:r>
              <a:rPr lang="en-US" baseline="0" dirty="0" err="1" smtClean="0"/>
              <a:t>carzy</a:t>
            </a:r>
            <a:r>
              <a:rPr lang="en-US" baseline="0" dirty="0" smtClean="0"/>
              <a:t>. </a:t>
            </a:r>
          </a:p>
          <a:p>
            <a:pPr marL="228600" indent="-228600">
              <a:buAutoNum type="arabicParenR"/>
            </a:pPr>
            <a:r>
              <a:rPr lang="en-US" baseline="0" dirty="0" smtClean="0"/>
              <a:t>You  also at that point don’t need another layer to get the information out, remember that Wi-Fi is your connection the “ the net” or the “cloud” .Cloud this , cloud that. You hear it all the time now. </a:t>
            </a:r>
          </a:p>
          <a:p>
            <a:pPr marL="228600" lvl="0" indent="-228600">
              <a:buAutoNum type="arabicParenR"/>
            </a:pPr>
            <a:r>
              <a:rPr lang="en-US" baseline="0" dirty="0" smtClean="0"/>
              <a:t>With Wi-Fi mesh networking now it makes it all to easy to just keep everything Wi-Fi. Even inter-device communication can be Wi-Fi.</a:t>
            </a:r>
          </a:p>
          <a:p>
            <a:pPr marL="685800" lvl="1" indent="-228600">
              <a:buAutoNum type="arabicParenR"/>
            </a:pPr>
            <a:r>
              <a:rPr lang="en-US" baseline="0" dirty="0" smtClean="0"/>
              <a:t>Remember Wi-Fi is just a protocol on a wireless network. So 2 , 3 or as many as you want can talk to each other on Wi-Fi , then there is no switching to a different protocol to get it out to the internet. Which means easier to implement for designers. </a:t>
            </a:r>
            <a:endParaRPr lang="en-CA" dirty="0"/>
          </a:p>
        </p:txBody>
      </p:sp>
      <p:sp>
        <p:nvSpPr>
          <p:cNvPr id="4" name="Slide Number Placeholder 3"/>
          <p:cNvSpPr>
            <a:spLocks noGrp="1"/>
          </p:cNvSpPr>
          <p:nvPr>
            <p:ph type="sldNum" sz="quarter" idx="10"/>
          </p:nvPr>
        </p:nvSpPr>
        <p:spPr/>
        <p:txBody>
          <a:bodyPr/>
          <a:lstStyle/>
          <a:p>
            <a:fld id="{CB8704F5-22F3-4DAF-9585-5B7C48AA77B8}" type="slidenum">
              <a:rPr lang="en-CA" smtClean="0"/>
              <a:t>26</a:t>
            </a:fld>
            <a:endParaRPr lang="en-CA"/>
          </a:p>
        </p:txBody>
      </p:sp>
    </p:spTree>
    <p:extLst>
      <p:ext uri="{BB962C8B-B14F-4D97-AF65-F5344CB8AC3E}">
        <p14:creationId xmlns:p14="http://schemas.microsoft.com/office/powerpoint/2010/main" val="403646846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arenR"/>
            </a:pPr>
            <a:r>
              <a:rPr lang="en-US" dirty="0" smtClean="0"/>
              <a:t>41:40</a:t>
            </a:r>
          </a:p>
          <a:p>
            <a:pPr marL="228600" indent="-228600">
              <a:buAutoNum type="arabicParenR"/>
            </a:pPr>
            <a:endParaRPr lang="en-US" dirty="0" smtClean="0"/>
          </a:p>
          <a:p>
            <a:pPr marL="228600" indent="-228600">
              <a:buAutoNum type="arabicParenR"/>
            </a:pPr>
            <a:r>
              <a:rPr lang="en-US" dirty="0" smtClean="0"/>
              <a:t>So what about security, </a:t>
            </a:r>
          </a:p>
          <a:p>
            <a:pPr marL="228600" indent="-228600">
              <a:buAutoNum type="arabicParenR"/>
            </a:pPr>
            <a:r>
              <a:rPr lang="en-US" dirty="0" smtClean="0"/>
              <a:t>Its too late , that guy already wants you to send him $756.34 in bitcoin because he got your password!</a:t>
            </a:r>
          </a:p>
          <a:p>
            <a:pPr marL="685800" lvl="1" indent="-228600">
              <a:buAutoNum type="arabicParenR"/>
            </a:pPr>
            <a:r>
              <a:rPr lang="en-US" dirty="0" smtClean="0"/>
              <a:t>I love that one. </a:t>
            </a:r>
          </a:p>
          <a:p>
            <a:pPr marL="228600" lvl="0" indent="-228600">
              <a:buAutoNum type="arabicParenR"/>
            </a:pPr>
            <a:r>
              <a:rPr lang="en-US" dirty="0" smtClean="0"/>
              <a:t>No its not too late. But security is getting more and</a:t>
            </a:r>
            <a:r>
              <a:rPr lang="en-US" baseline="0" dirty="0" smtClean="0"/>
              <a:t> more important. </a:t>
            </a:r>
          </a:p>
          <a:p>
            <a:pPr marL="228600" lvl="0" indent="-228600">
              <a:buAutoNum type="arabicParenR"/>
            </a:pPr>
            <a:r>
              <a:rPr lang="en-US" baseline="0" dirty="0" smtClean="0"/>
              <a:t>The more devices you have , the more back doors there is on to your network , and that’s bad if those doors aren’t locked. </a:t>
            </a:r>
          </a:p>
          <a:p>
            <a:pPr marL="228600" lvl="0" indent="-228600">
              <a:buAutoNum type="arabicParenR"/>
            </a:pPr>
            <a:r>
              <a:rPr lang="en-US" baseline="0" dirty="0" smtClean="0"/>
              <a:t>So IoT security is important. </a:t>
            </a:r>
          </a:p>
          <a:p>
            <a:pPr marL="228600" lvl="0" indent="-228600">
              <a:buAutoNum type="arabicParenR"/>
            </a:pPr>
            <a:r>
              <a:rPr lang="en-US" b="1" u="sng" baseline="0" dirty="0" smtClean="0"/>
              <a:t>READ SLIDE NOW</a:t>
            </a:r>
          </a:p>
          <a:p>
            <a:pPr marL="685800" lvl="1" indent="-228600">
              <a:buAutoNum type="arabicParenR"/>
            </a:pPr>
            <a:r>
              <a:rPr lang="en-US" b="0" u="none" baseline="0" dirty="0" err="1" smtClean="0"/>
              <a:t>Standerd</a:t>
            </a:r>
            <a:r>
              <a:rPr lang="en-US" b="0" u="none" baseline="0" dirty="0" smtClean="0"/>
              <a:t> Cyphers , very good but can be cracked with bigger computers</a:t>
            </a:r>
          </a:p>
          <a:p>
            <a:pPr marL="685800" lvl="1" indent="-228600">
              <a:buAutoNum type="arabicParenR"/>
            </a:pPr>
            <a:r>
              <a:rPr lang="en-US" b="0" u="none" baseline="0" dirty="0" smtClean="0"/>
              <a:t>AES, uses public and private keys. A lot of overhead for small processors. But hard to crack.</a:t>
            </a:r>
          </a:p>
          <a:p>
            <a:pPr marL="685800" lvl="1" indent="-228600">
              <a:buAutoNum type="arabicParenR"/>
            </a:pPr>
            <a:r>
              <a:rPr lang="en-US" b="0" u="none" baseline="0" dirty="0" smtClean="0"/>
              <a:t>RSA stands for </a:t>
            </a:r>
            <a:r>
              <a:rPr lang="en-CA" sz="1200" b="0" i="0" kern="1200" dirty="0" err="1" smtClean="0">
                <a:solidFill>
                  <a:schemeClr val="tx1"/>
                </a:solidFill>
                <a:effectLst/>
                <a:latin typeface="+mn-lt"/>
                <a:ea typeface="+mn-ea"/>
                <a:cs typeface="+mn-cs"/>
              </a:rPr>
              <a:t>Rivest</a:t>
            </a:r>
            <a:r>
              <a:rPr lang="en-CA" sz="1200" b="0" i="0" kern="1200" dirty="0" smtClean="0">
                <a:solidFill>
                  <a:schemeClr val="tx1"/>
                </a:solidFill>
                <a:effectLst/>
                <a:latin typeface="+mn-lt"/>
                <a:ea typeface="+mn-ea"/>
                <a:cs typeface="+mn-cs"/>
              </a:rPr>
              <a:t>, Shamir and Adelman</a:t>
            </a:r>
            <a:r>
              <a:rPr lang="en-CA" sz="1200" b="0" i="0" kern="1200" baseline="0" dirty="0" smtClean="0">
                <a:solidFill>
                  <a:schemeClr val="tx1"/>
                </a:solidFill>
                <a:effectLst/>
                <a:latin typeface="+mn-lt"/>
                <a:ea typeface="+mn-ea"/>
                <a:cs typeface="+mn-cs"/>
              </a:rPr>
              <a:t> the guys who developed it. </a:t>
            </a:r>
          </a:p>
          <a:p>
            <a:pPr marL="1143000" lvl="2" indent="-228600">
              <a:buAutoNum type="arabicParenR"/>
            </a:pPr>
            <a:r>
              <a:rPr lang="en-US" b="0" i="0" u="none" kern="1200" baseline="0" dirty="0" smtClean="0">
                <a:solidFill>
                  <a:schemeClr val="tx1"/>
                </a:solidFill>
                <a:effectLst/>
                <a:latin typeface="+mn-lt"/>
                <a:ea typeface="+mn-ea"/>
                <a:cs typeface="+mn-cs"/>
              </a:rPr>
              <a:t>It is also a company that helps people develop with the encryption. </a:t>
            </a:r>
          </a:p>
          <a:p>
            <a:pPr marL="1143000" lvl="2" indent="-228600">
              <a:buAutoNum type="arabicParenR"/>
            </a:pPr>
            <a:r>
              <a:rPr lang="en-US" b="0" i="0" u="none" kern="1200" baseline="0" dirty="0" smtClean="0">
                <a:solidFill>
                  <a:schemeClr val="tx1"/>
                </a:solidFill>
                <a:effectLst/>
                <a:latin typeface="+mn-lt"/>
                <a:ea typeface="+mn-ea"/>
                <a:cs typeface="+mn-cs"/>
              </a:rPr>
              <a:t>This is a very secure encryption but not right for all situations. </a:t>
            </a:r>
          </a:p>
          <a:p>
            <a:pPr marL="685800" lvl="1" indent="-228600">
              <a:buAutoNum type="arabicParenR"/>
            </a:pPr>
            <a:r>
              <a:rPr lang="en-US" b="0" i="0" u="none" kern="1200" baseline="0" dirty="0" smtClean="0">
                <a:solidFill>
                  <a:schemeClr val="tx1"/>
                </a:solidFill>
                <a:effectLst/>
                <a:latin typeface="+mn-lt"/>
                <a:ea typeface="+mn-ea"/>
                <a:cs typeface="+mn-cs"/>
              </a:rPr>
              <a:t>Hashing </a:t>
            </a:r>
          </a:p>
          <a:p>
            <a:pPr marL="1143000" lvl="2" indent="-228600">
              <a:buAutoNum type="arabicParenR"/>
            </a:pPr>
            <a:r>
              <a:rPr lang="en-US" b="0" i="0" u="none" kern="1200" baseline="0" dirty="0" smtClean="0">
                <a:solidFill>
                  <a:schemeClr val="tx1"/>
                </a:solidFill>
                <a:effectLst/>
                <a:latin typeface="+mn-lt"/>
                <a:ea typeface="+mn-ea"/>
                <a:cs typeface="+mn-cs"/>
              </a:rPr>
              <a:t>Basically taking large amounts of data and compressing it using algorithms so it can be compared at the other end and decompressed. </a:t>
            </a:r>
          </a:p>
          <a:p>
            <a:pPr marL="685800" lvl="1" indent="-228600">
              <a:buAutoNum type="arabicParenR"/>
            </a:pPr>
            <a:r>
              <a:rPr lang="en-US" b="0" i="0" u="none" kern="1200" baseline="0" dirty="0" smtClean="0">
                <a:solidFill>
                  <a:schemeClr val="tx1"/>
                </a:solidFill>
                <a:effectLst/>
                <a:latin typeface="+mn-lt"/>
                <a:ea typeface="+mn-ea"/>
                <a:cs typeface="+mn-cs"/>
              </a:rPr>
              <a:t>Quantum Encryption</a:t>
            </a:r>
          </a:p>
          <a:p>
            <a:pPr marL="1143000" lvl="2" indent="-228600">
              <a:buAutoNum type="arabicParenR"/>
            </a:pPr>
            <a:r>
              <a:rPr lang="en-US" b="0" i="0" u="none" kern="1200" baseline="0" dirty="0" smtClean="0">
                <a:solidFill>
                  <a:schemeClr val="tx1"/>
                </a:solidFill>
                <a:effectLst/>
                <a:latin typeface="+mn-lt"/>
                <a:ea typeface="+mn-ea"/>
                <a:cs typeface="+mn-cs"/>
              </a:rPr>
              <a:t>Seems as thought the way that this is created it is unbreakable, but eventually everything is breakable, or is it?</a:t>
            </a:r>
          </a:p>
          <a:p>
            <a:pPr marL="914400" lvl="2" indent="0">
              <a:buNone/>
            </a:pPr>
            <a:endParaRPr lang="en-US" b="0" u="none" baseline="0" dirty="0" smtClean="0"/>
          </a:p>
          <a:p>
            <a:pPr marL="685800" lvl="1" indent="-228600">
              <a:buAutoNum type="arabicParenR"/>
            </a:pPr>
            <a:endParaRPr lang="en-CA" b="0" u="none" dirty="0"/>
          </a:p>
        </p:txBody>
      </p:sp>
      <p:sp>
        <p:nvSpPr>
          <p:cNvPr id="4" name="Slide Number Placeholder 3"/>
          <p:cNvSpPr>
            <a:spLocks noGrp="1"/>
          </p:cNvSpPr>
          <p:nvPr>
            <p:ph type="sldNum" sz="quarter" idx="10"/>
          </p:nvPr>
        </p:nvSpPr>
        <p:spPr/>
        <p:txBody>
          <a:bodyPr/>
          <a:lstStyle/>
          <a:p>
            <a:fld id="{CB8704F5-22F3-4DAF-9585-5B7C48AA77B8}" type="slidenum">
              <a:rPr lang="en-CA" smtClean="0"/>
              <a:t>27</a:t>
            </a:fld>
            <a:endParaRPr lang="en-CA"/>
          </a:p>
        </p:txBody>
      </p:sp>
    </p:spTree>
    <p:extLst>
      <p:ext uri="{BB962C8B-B14F-4D97-AF65-F5344CB8AC3E}">
        <p14:creationId xmlns:p14="http://schemas.microsoft.com/office/powerpoint/2010/main" val="313644363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arenR"/>
            </a:pPr>
            <a:r>
              <a:rPr lang="en-US" dirty="0" smtClean="0"/>
              <a:t>43:20</a:t>
            </a:r>
          </a:p>
          <a:p>
            <a:pPr marL="228600" indent="-228600">
              <a:buAutoNum type="arabicParenR"/>
            </a:pPr>
            <a:r>
              <a:rPr lang="en-US" dirty="0" smtClean="0"/>
              <a:t>Its totally nerdy so </a:t>
            </a:r>
            <a:r>
              <a:rPr lang="en-US" dirty="0" err="1" smtClean="0"/>
              <a:t>Im</a:t>
            </a:r>
            <a:r>
              <a:rPr lang="en-US" dirty="0" smtClean="0"/>
              <a:t> sorry, but</a:t>
            </a:r>
            <a:r>
              <a:rPr lang="en-US" baseline="0" dirty="0" smtClean="0"/>
              <a:t> its </a:t>
            </a:r>
            <a:r>
              <a:rPr lang="en-US" baseline="0" dirty="0" err="1" smtClean="0"/>
              <a:t>soo</a:t>
            </a:r>
            <a:r>
              <a:rPr lang="en-US" baseline="0" dirty="0" smtClean="0"/>
              <a:t> cool. </a:t>
            </a:r>
            <a:r>
              <a:rPr lang="en-US" b="1" u="sng" dirty="0" smtClean="0"/>
              <a:t>READ THE SLIDE.</a:t>
            </a:r>
          </a:p>
          <a:p>
            <a:pPr marL="228600" indent="-228600">
              <a:buAutoNum type="arabicParenR"/>
            </a:pPr>
            <a:r>
              <a:rPr lang="en-US" b="1" u="sng" dirty="0" smtClean="0"/>
              <a:t>We all took </a:t>
            </a:r>
            <a:r>
              <a:rPr lang="en-US" b="1" u="sng" dirty="0" err="1" smtClean="0"/>
              <a:t>quatum</a:t>
            </a:r>
            <a:r>
              <a:rPr lang="en-US" b="1" u="sng" dirty="0" smtClean="0"/>
              <a:t> Mechanics in school right!</a:t>
            </a:r>
          </a:p>
          <a:p>
            <a:pPr marL="228600" indent="-228600">
              <a:buAutoNum type="arabicParenR"/>
            </a:pPr>
            <a:r>
              <a:rPr lang="en-US" b="1" u="sng" dirty="0" smtClean="0"/>
              <a:t>CLICK AGAIN FOR MATRIX</a:t>
            </a:r>
          </a:p>
          <a:p>
            <a:pPr marL="228600" indent="-228600">
              <a:buAutoNum type="arabicParenR"/>
            </a:pPr>
            <a:r>
              <a:rPr lang="en-US" dirty="0" smtClean="0"/>
              <a:t>Do we need security on a Fridge?</a:t>
            </a:r>
          </a:p>
          <a:p>
            <a:pPr marL="685800" lvl="1" indent="-228600">
              <a:buAutoNum type="arabicParenR"/>
            </a:pPr>
            <a:r>
              <a:rPr lang="en-US" dirty="0" smtClean="0"/>
              <a:t>Not </a:t>
            </a:r>
            <a:r>
              <a:rPr lang="en-US" dirty="0" err="1" smtClean="0"/>
              <a:t>nessesarily</a:t>
            </a:r>
            <a:r>
              <a:rPr lang="en-US" baseline="0" dirty="0" smtClean="0"/>
              <a:t> to get the information but sometimes the connection lead to other connection, and then to others until they find something. </a:t>
            </a:r>
          </a:p>
          <a:p>
            <a:pPr marL="228600" indent="-228600">
              <a:buAutoNum type="arabicParenR"/>
            </a:pPr>
            <a:r>
              <a:rPr lang="en-US" baseline="0" dirty="0" smtClean="0"/>
              <a:t>Hackers are very good at , once they open one door , other doors  start popping open for them, ones that were behind the first one. So it is important to have many layers of encryption and security.</a:t>
            </a:r>
            <a:endParaRPr lang="en-CA" dirty="0"/>
          </a:p>
        </p:txBody>
      </p:sp>
      <p:sp>
        <p:nvSpPr>
          <p:cNvPr id="4" name="Slide Number Placeholder 3"/>
          <p:cNvSpPr>
            <a:spLocks noGrp="1"/>
          </p:cNvSpPr>
          <p:nvPr>
            <p:ph type="sldNum" sz="quarter" idx="10"/>
          </p:nvPr>
        </p:nvSpPr>
        <p:spPr/>
        <p:txBody>
          <a:bodyPr/>
          <a:lstStyle/>
          <a:p>
            <a:fld id="{CB8704F5-22F3-4DAF-9585-5B7C48AA77B8}" type="slidenum">
              <a:rPr lang="en-CA" smtClean="0"/>
              <a:t>28</a:t>
            </a:fld>
            <a:endParaRPr lang="en-CA"/>
          </a:p>
        </p:txBody>
      </p:sp>
    </p:spTree>
    <p:extLst>
      <p:ext uri="{BB962C8B-B14F-4D97-AF65-F5344CB8AC3E}">
        <p14:creationId xmlns:p14="http://schemas.microsoft.com/office/powerpoint/2010/main" val="11873935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arenR"/>
            </a:pPr>
            <a:r>
              <a:rPr lang="en-US" dirty="0" smtClean="0"/>
              <a:t>So at the end of the day just know this. </a:t>
            </a:r>
          </a:p>
          <a:p>
            <a:pPr marL="228600" indent="-228600">
              <a:buAutoNum type="arabicParenR"/>
            </a:pPr>
            <a:r>
              <a:rPr lang="en-US" dirty="0" smtClean="0"/>
              <a:t>IoT , Wi-Fi , wireless however you want to think about it ,they are already here, they have been for a long time. They are not going away,</a:t>
            </a:r>
            <a:r>
              <a:rPr lang="en-US" baseline="0" dirty="0" smtClean="0"/>
              <a:t> they actually </a:t>
            </a:r>
            <a:r>
              <a:rPr lang="en-US" dirty="0" smtClean="0"/>
              <a:t> are only going to get bigger and cooler. </a:t>
            </a:r>
          </a:p>
          <a:p>
            <a:pPr marL="228600" indent="-228600">
              <a:buAutoNum type="arabicParenR"/>
            </a:pPr>
            <a:r>
              <a:rPr lang="en-US" dirty="0" smtClean="0"/>
              <a:t>So if you are wondering</a:t>
            </a:r>
            <a:r>
              <a:rPr lang="en-US" baseline="0" dirty="0" smtClean="0"/>
              <a:t> which pill to take i</a:t>
            </a:r>
            <a:r>
              <a:rPr lang="en-US" dirty="0" smtClean="0"/>
              <a:t>ts too late , if you have not already eaten the Red pill then you are going to be left wondering what the heck is going on!</a:t>
            </a:r>
          </a:p>
          <a:p>
            <a:pPr marL="228600" indent="-228600">
              <a:buAutoNum type="arabicParenR"/>
            </a:pPr>
            <a:endParaRPr lang="en-US" dirty="0" smtClean="0"/>
          </a:p>
          <a:p>
            <a:pPr marL="228600" indent="-228600">
              <a:buAutoNum type="arabicParenR"/>
            </a:pPr>
            <a:endParaRPr lang="en-US" dirty="0" smtClean="0"/>
          </a:p>
          <a:p>
            <a:pPr marL="228600" indent="-228600">
              <a:buAutoNum type="arabicParenR"/>
            </a:pPr>
            <a:r>
              <a:rPr lang="en-US" dirty="0" smtClean="0"/>
              <a:t>Thank you for not falling asleep. </a:t>
            </a:r>
          </a:p>
        </p:txBody>
      </p:sp>
      <p:sp>
        <p:nvSpPr>
          <p:cNvPr id="4" name="Slide Number Placeholder 3"/>
          <p:cNvSpPr>
            <a:spLocks noGrp="1"/>
          </p:cNvSpPr>
          <p:nvPr>
            <p:ph type="sldNum" sz="quarter" idx="10"/>
          </p:nvPr>
        </p:nvSpPr>
        <p:spPr/>
        <p:txBody>
          <a:bodyPr/>
          <a:lstStyle/>
          <a:p>
            <a:fld id="{CB8704F5-22F3-4DAF-9585-5B7C48AA77B8}" type="slidenum">
              <a:rPr lang="en-CA" smtClean="0"/>
              <a:t>29</a:t>
            </a:fld>
            <a:endParaRPr lang="en-CA"/>
          </a:p>
        </p:txBody>
      </p:sp>
    </p:spTree>
    <p:extLst>
      <p:ext uri="{BB962C8B-B14F-4D97-AF65-F5344CB8AC3E}">
        <p14:creationId xmlns:p14="http://schemas.microsoft.com/office/powerpoint/2010/main" val="23815051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arenR"/>
            </a:pPr>
            <a:r>
              <a:rPr lang="en-US" dirty="0" smtClean="0"/>
              <a:t>3:20</a:t>
            </a:r>
          </a:p>
          <a:p>
            <a:pPr marL="228600" indent="-228600">
              <a:buAutoNum type="arabicParenR"/>
            </a:pPr>
            <a:endParaRPr lang="en-US" dirty="0" smtClean="0"/>
          </a:p>
          <a:p>
            <a:pPr marL="228600" indent="-228600">
              <a:buAutoNum type="arabicParenR"/>
            </a:pPr>
            <a:r>
              <a:rPr lang="en-US" dirty="0" smtClean="0"/>
              <a:t>I let the whole sound play for dramatic effect. </a:t>
            </a:r>
          </a:p>
          <a:p>
            <a:pPr marL="228600" indent="-228600">
              <a:buAutoNum type="arabicParenR"/>
            </a:pPr>
            <a:r>
              <a:rPr lang="en-US" dirty="0" smtClean="0"/>
              <a:t>We</a:t>
            </a:r>
            <a:r>
              <a:rPr lang="en-US" baseline="0" dirty="0" smtClean="0"/>
              <a:t> all know what that sound is, well I guess most of us do. There is a few young ins that may have never used a modem before! I threw in that sound because I remember the first time I went on the internet and heard that sound. Crazy times, with Netscape and AOL. And the dawn of the internet!</a:t>
            </a:r>
          </a:p>
          <a:p>
            <a:pPr marL="228600" indent="-228600">
              <a:buAutoNum type="arabicParenR"/>
            </a:pPr>
            <a:r>
              <a:rPr lang="en-US" dirty="0" smtClean="0"/>
              <a:t>Ok, now please humor me in this little interactive section. So I need everyone to play along, its not going to turn into something</a:t>
            </a:r>
            <a:r>
              <a:rPr lang="en-US" baseline="0" dirty="0" smtClean="0"/>
              <a:t> weird, where you discuss things with everyone, so don’t worry. Its will be easy. </a:t>
            </a:r>
          </a:p>
          <a:p>
            <a:pPr marL="228600" indent="-228600">
              <a:buAutoNum type="arabicParenR"/>
            </a:pPr>
            <a:r>
              <a:rPr lang="en-US" baseline="0" dirty="0" smtClean="0"/>
              <a:t>Whoever has a cell phone with them , raise your hand.  Come on , everyone needs to participate</a:t>
            </a:r>
          </a:p>
          <a:p>
            <a:pPr marL="228600" indent="-228600">
              <a:buAutoNum type="arabicParenR"/>
            </a:pPr>
            <a:r>
              <a:rPr lang="en-US" baseline="0" dirty="0" smtClean="0"/>
              <a:t>Ok. If you have a phone that has more than 1 camera on it, this could be front and back or double in the back or whatever. Put your hand down. . </a:t>
            </a:r>
          </a:p>
          <a:p>
            <a:pPr marL="228600" indent="-228600">
              <a:buAutoNum type="arabicParenR"/>
            </a:pPr>
            <a:r>
              <a:rPr lang="en-US" baseline="0" dirty="0" smtClean="0"/>
              <a:t>If your phone has a screen as close to the size of your hand, please put your hand down. </a:t>
            </a:r>
          </a:p>
          <a:p>
            <a:pPr marL="228600" indent="-228600">
              <a:buAutoNum type="arabicParenR"/>
            </a:pPr>
            <a:r>
              <a:rPr lang="en-US" baseline="0" dirty="0" smtClean="0"/>
              <a:t>If your phone DOES NOT have a hardware keypad, meaning it does not have actual buttons. Put down your hand. </a:t>
            </a:r>
          </a:p>
          <a:p>
            <a:pPr marL="685800" lvl="1" indent="-228600">
              <a:buAutoNum type="arabicParenR"/>
            </a:pPr>
            <a:r>
              <a:rPr lang="en-US" baseline="0" dirty="0" smtClean="0"/>
              <a:t>We are getting down to the nitty gritty here. </a:t>
            </a:r>
          </a:p>
          <a:p>
            <a:pPr marL="228600" lvl="0" indent="-228600">
              <a:buAutoNum type="arabicParenR"/>
            </a:pPr>
            <a:r>
              <a:rPr lang="en-US" baseline="0" dirty="0" smtClean="0"/>
              <a:t>If you have “FLIP PHONE” KEEP YOUR HAND UP. Everyone else put down your hands. </a:t>
            </a:r>
          </a:p>
          <a:p>
            <a:pPr marL="228600" lvl="0" indent="-228600">
              <a:buAutoNum type="arabicParenR"/>
            </a:pPr>
            <a:r>
              <a:rPr lang="en-US" baseline="0" dirty="0" smtClean="0"/>
              <a:t>For those of you with your hand still up , firstly you really need to get a better phone and secondly you are not going to want to hear anything I’m going to say today. Just kidding!</a:t>
            </a:r>
          </a:p>
          <a:p>
            <a:pPr marL="228600" lvl="0" indent="-228600">
              <a:buAutoNum type="arabicParenR"/>
            </a:pPr>
            <a:endParaRPr lang="en-US" baseline="0" dirty="0" smtClean="0"/>
          </a:p>
          <a:p>
            <a:pPr marL="228600" lvl="0" indent="-228600">
              <a:buAutoNum type="arabicParenR"/>
            </a:pPr>
            <a:r>
              <a:rPr lang="en-US" baseline="0" dirty="0" smtClean="0"/>
              <a:t>No its kind of just to show how far we have gotten already. Those with a “smart phone” are able to take full advantage of all we are going to talk about today. Those with a flip phone, well, you really need to get on the bus, although the bus has already started moving. </a:t>
            </a:r>
          </a:p>
          <a:p>
            <a:pPr marL="228600" lvl="0" indent="-228600">
              <a:buAutoNum type="arabicParenR"/>
            </a:pPr>
            <a:r>
              <a:rPr lang="en-US" b="1" baseline="0" dirty="0" smtClean="0"/>
              <a:t>TELL THEM WHAT PHONES I HAD. I actually had an original </a:t>
            </a:r>
            <a:r>
              <a:rPr lang="en-US" b="1" baseline="0" dirty="0" err="1" smtClean="0"/>
              <a:t>Iphone</a:t>
            </a:r>
            <a:r>
              <a:rPr lang="en-US" b="1" baseline="0" dirty="0" smtClean="0"/>
              <a:t> that I bought out of the states when they first came out. </a:t>
            </a:r>
            <a:endParaRPr lang="en-CA" b="1" dirty="0"/>
          </a:p>
        </p:txBody>
      </p:sp>
      <p:sp>
        <p:nvSpPr>
          <p:cNvPr id="4" name="Slide Number Placeholder 3"/>
          <p:cNvSpPr>
            <a:spLocks noGrp="1"/>
          </p:cNvSpPr>
          <p:nvPr>
            <p:ph type="sldNum" sz="quarter" idx="10"/>
          </p:nvPr>
        </p:nvSpPr>
        <p:spPr/>
        <p:txBody>
          <a:bodyPr/>
          <a:lstStyle/>
          <a:p>
            <a:fld id="{CB8704F5-22F3-4DAF-9585-5B7C48AA77B8}" type="slidenum">
              <a:rPr lang="en-CA" smtClean="0"/>
              <a:t>3</a:t>
            </a:fld>
            <a:endParaRPr lang="en-CA"/>
          </a:p>
        </p:txBody>
      </p:sp>
    </p:spTree>
    <p:extLst>
      <p:ext uri="{BB962C8B-B14F-4D97-AF65-F5344CB8AC3E}">
        <p14:creationId xmlns:p14="http://schemas.microsoft.com/office/powerpoint/2010/main" val="38444440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smtClean="0"/>
              <a:t>5:00</a:t>
            </a:r>
          </a:p>
          <a:p>
            <a:pPr marL="0" indent="0">
              <a:buNone/>
            </a:pPr>
            <a:endParaRPr lang="en-US" dirty="0" smtClean="0"/>
          </a:p>
          <a:p>
            <a:pPr marL="228600" indent="-228600">
              <a:buAutoNum type="arabicParenR"/>
            </a:pPr>
            <a:r>
              <a:rPr lang="en-US" dirty="0" smtClean="0"/>
              <a:t>I think that there is a couple different terms, that mean different things, to different people.  This wouldn’t be the first term to do that but lets try to clear the air a little bit here.</a:t>
            </a:r>
            <a:r>
              <a:rPr lang="en-US" baseline="0" dirty="0" smtClean="0"/>
              <a:t> But first a funny story. </a:t>
            </a:r>
          </a:p>
          <a:p>
            <a:pPr marL="685800" lvl="1" indent="-228600">
              <a:buAutoNum type="arabicParenR"/>
            </a:pPr>
            <a:r>
              <a:rPr lang="en-US" baseline="0" dirty="0" smtClean="0"/>
              <a:t>Funny story, literally a couple weeks ago my wife was just talking about this presentation, trying to help me out a bit said “ what is Wi-Fi”. So I thought a bit and started with one of my crazy analogies, like well, think of your house as your computer and the mall is the internet , I started losing her at this point but I pushed on, and I said you could take city transit , which would be like a wired connection , or you could rent a helicopter to come pick you up. Clearly the helicopter would be a lot easier to do than city transit and you don’t have to follow the roads in the helicopter.. Then she said, ok so can take the helicopter anywhere else? I was like what?? No you can only go the mall with it right now. LOL. So you see it might not be that simple. </a:t>
            </a:r>
          </a:p>
          <a:p>
            <a:pPr marL="228600" indent="-228600">
              <a:buAutoNum type="arabicParenR"/>
            </a:pPr>
            <a:r>
              <a:rPr lang="en-US" b="1" baseline="0" dirty="0" smtClean="0"/>
              <a:t>Re</a:t>
            </a:r>
            <a:r>
              <a:rPr lang="en-US" b="1" baseline="0" dirty="0" smtClean="0">
                <a:solidFill>
                  <a:srgbClr val="FF0000"/>
                </a:solidFill>
              </a:rPr>
              <a:t>ad the first point</a:t>
            </a:r>
            <a:r>
              <a:rPr lang="en-US" b="1" baseline="0" dirty="0" smtClean="0"/>
              <a:t>, </a:t>
            </a:r>
            <a:r>
              <a:rPr lang="en-US" b="0" baseline="0" dirty="0" smtClean="0"/>
              <a:t>this seems pretty ambiguous but that is essentially what it is. </a:t>
            </a:r>
          </a:p>
          <a:p>
            <a:pPr marL="685800" lvl="1" indent="-228600">
              <a:buAutoNum type="arabicParenR"/>
            </a:pPr>
            <a:r>
              <a:rPr lang="en-US" b="0" baseline="0" dirty="0" smtClean="0"/>
              <a:t>This communication signal can be a simple as a radio station putting music on top of the RF signal  like AM or FM radio</a:t>
            </a:r>
          </a:p>
          <a:p>
            <a:pPr marL="685800" lvl="1" indent="-228600">
              <a:buAutoNum type="arabicParenR"/>
            </a:pPr>
            <a:r>
              <a:rPr lang="en-US" b="0" baseline="0" dirty="0" smtClean="0"/>
              <a:t>Or </a:t>
            </a:r>
            <a:r>
              <a:rPr lang="en-US" b="0" baseline="0" dirty="0" err="1" smtClean="0"/>
              <a:t>wifi</a:t>
            </a:r>
            <a:r>
              <a:rPr lang="en-US" b="0" baseline="0" dirty="0" smtClean="0"/>
              <a:t> or Bluetooth or any others.</a:t>
            </a:r>
          </a:p>
        </p:txBody>
      </p:sp>
      <p:sp>
        <p:nvSpPr>
          <p:cNvPr id="4" name="Slide Number Placeholder 3"/>
          <p:cNvSpPr>
            <a:spLocks noGrp="1"/>
          </p:cNvSpPr>
          <p:nvPr>
            <p:ph type="sldNum" sz="quarter" idx="10"/>
          </p:nvPr>
        </p:nvSpPr>
        <p:spPr/>
        <p:txBody>
          <a:bodyPr/>
          <a:lstStyle/>
          <a:p>
            <a:fld id="{CB8704F5-22F3-4DAF-9585-5B7C48AA77B8}" type="slidenum">
              <a:rPr lang="en-CA" smtClean="0"/>
              <a:t>4</a:t>
            </a:fld>
            <a:endParaRPr lang="en-CA"/>
          </a:p>
        </p:txBody>
      </p:sp>
    </p:spTree>
    <p:extLst>
      <p:ext uri="{BB962C8B-B14F-4D97-AF65-F5344CB8AC3E}">
        <p14:creationId xmlns:p14="http://schemas.microsoft.com/office/powerpoint/2010/main" val="12735359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arenR"/>
            </a:pPr>
            <a:r>
              <a:rPr lang="en-US" dirty="0" smtClean="0"/>
              <a:t>6:40</a:t>
            </a:r>
          </a:p>
          <a:p>
            <a:pPr marL="228600" indent="-228600">
              <a:buAutoNum type="arabicParenR"/>
            </a:pPr>
            <a:endParaRPr lang="en-US" dirty="0" smtClean="0"/>
          </a:p>
          <a:p>
            <a:pPr marL="228600" indent="-228600">
              <a:buAutoNum type="arabicParenR"/>
            </a:pPr>
            <a:r>
              <a:rPr lang="en-US" dirty="0" smtClean="0"/>
              <a:t>So lets step back a tiny bit and go over some fundamentals of Wireless.</a:t>
            </a:r>
            <a:r>
              <a:rPr lang="en-US" baseline="0" dirty="0" smtClean="0"/>
              <a:t> I know , I know , </a:t>
            </a:r>
            <a:r>
              <a:rPr lang="en-US" baseline="0" dirty="0" err="1" smtClean="0"/>
              <a:t>im</a:t>
            </a:r>
            <a:r>
              <a:rPr lang="en-US" baseline="0" dirty="0" smtClean="0"/>
              <a:t> not going to spend a lot of time here and </a:t>
            </a:r>
            <a:r>
              <a:rPr lang="en-US" dirty="0" smtClean="0"/>
              <a:t> I promise you not to get too technical but this may help you understand a little more about wireless. </a:t>
            </a:r>
          </a:p>
          <a:p>
            <a:pPr marL="228600" indent="-228600">
              <a:buAutoNum type="arabicParenR"/>
            </a:pPr>
            <a:r>
              <a:rPr lang="en-US" dirty="0" smtClean="0"/>
              <a:t>For a wireless signal to start at one place, with a message , fly through the air to another place, you need</a:t>
            </a:r>
            <a:r>
              <a:rPr lang="en-US" baseline="0" dirty="0" smtClean="0"/>
              <a:t> 4  parts.</a:t>
            </a:r>
          </a:p>
          <a:p>
            <a:pPr marL="685800" lvl="1" indent="-228600">
              <a:buAutoNum type="arabicParenR"/>
            </a:pPr>
            <a:r>
              <a:rPr lang="en-US" baseline="0" dirty="0" smtClean="0"/>
              <a:t>You need the message</a:t>
            </a:r>
          </a:p>
          <a:p>
            <a:pPr marL="685800" lvl="1" indent="-228600">
              <a:buAutoNum type="arabicParenR"/>
            </a:pPr>
            <a:r>
              <a:rPr lang="en-US" baseline="0" dirty="0" smtClean="0"/>
              <a:t>You need a carrier</a:t>
            </a:r>
          </a:p>
          <a:p>
            <a:pPr marL="685800" lvl="1" indent="-228600">
              <a:buAutoNum type="arabicParenR"/>
            </a:pPr>
            <a:r>
              <a:rPr lang="en-US" baseline="0" dirty="0" smtClean="0"/>
              <a:t>You need something that </a:t>
            </a:r>
            <a:r>
              <a:rPr lang="en-US" baseline="0" dirty="0" err="1" smtClean="0"/>
              <a:t>smushes</a:t>
            </a:r>
            <a:r>
              <a:rPr lang="en-US" baseline="0" dirty="0" smtClean="0"/>
              <a:t> the signal and the carrier together (Modulating)</a:t>
            </a:r>
          </a:p>
          <a:p>
            <a:pPr marL="685800" lvl="1" indent="-228600">
              <a:buAutoNum type="arabicParenR"/>
            </a:pPr>
            <a:r>
              <a:rPr lang="en-US" dirty="0" smtClean="0"/>
              <a:t>You need to push it out into the air</a:t>
            </a:r>
          </a:p>
          <a:p>
            <a:pPr marL="228600" indent="-228600">
              <a:buAutoNum type="arabicParenR"/>
            </a:pPr>
            <a:r>
              <a:rPr lang="en-US" baseline="0" dirty="0" smtClean="0"/>
              <a:t>The first part is AM modulation . It uses amplitude modulation (AM), basically changing the height of the signal to get the message across.</a:t>
            </a:r>
          </a:p>
          <a:p>
            <a:pPr marL="228600" indent="-228600">
              <a:buAutoNum type="arabicParenR"/>
            </a:pPr>
            <a:r>
              <a:rPr lang="en-US" baseline="0" dirty="0" smtClean="0"/>
              <a:t>The middle is FM radio, usually higher carrier frequency and the modulation(how they set the signal on the carrier) is also different. Its frequency modulation(FM), the frequency changes based on the message being sent.</a:t>
            </a:r>
          </a:p>
          <a:p>
            <a:pPr marL="228600" indent="-228600">
              <a:buAutoNum type="arabicParenR"/>
            </a:pPr>
            <a:r>
              <a:rPr lang="en-US" baseline="0" dirty="0" smtClean="0"/>
              <a:t>The last is the world as we know it. Placing a digital signal onto the carrier. And this can be done at very high frequencies, and thus faster information flowing back and forth. </a:t>
            </a:r>
            <a:endParaRPr lang="en-CA" dirty="0"/>
          </a:p>
        </p:txBody>
      </p:sp>
      <p:sp>
        <p:nvSpPr>
          <p:cNvPr id="4" name="Slide Number Placeholder 3"/>
          <p:cNvSpPr>
            <a:spLocks noGrp="1"/>
          </p:cNvSpPr>
          <p:nvPr>
            <p:ph type="sldNum" sz="quarter" idx="10"/>
          </p:nvPr>
        </p:nvSpPr>
        <p:spPr/>
        <p:txBody>
          <a:bodyPr/>
          <a:lstStyle/>
          <a:p>
            <a:fld id="{CB8704F5-22F3-4DAF-9585-5B7C48AA77B8}" type="slidenum">
              <a:rPr lang="en-CA" smtClean="0"/>
              <a:t>5</a:t>
            </a:fld>
            <a:endParaRPr lang="en-CA"/>
          </a:p>
        </p:txBody>
      </p:sp>
    </p:spTree>
    <p:extLst>
      <p:ext uri="{BB962C8B-B14F-4D97-AF65-F5344CB8AC3E}">
        <p14:creationId xmlns:p14="http://schemas.microsoft.com/office/powerpoint/2010/main" val="11935952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arenR"/>
            </a:pPr>
            <a:r>
              <a:rPr lang="en-US" b="1" dirty="0" smtClean="0"/>
              <a:t>8:20</a:t>
            </a:r>
          </a:p>
          <a:p>
            <a:pPr marL="228600" indent="-228600">
              <a:buAutoNum type="arabicParenR"/>
            </a:pPr>
            <a:endParaRPr lang="en-US" b="1" dirty="0" smtClean="0"/>
          </a:p>
          <a:p>
            <a:pPr marL="228600" indent="-228600">
              <a:buAutoNum type="arabicParenR"/>
            </a:pPr>
            <a:r>
              <a:rPr lang="en-US" b="1" dirty="0" smtClean="0"/>
              <a:t>READ POINT</a:t>
            </a:r>
            <a:r>
              <a:rPr lang="en-US" b="1" baseline="0" dirty="0" smtClean="0"/>
              <a:t> 1.</a:t>
            </a:r>
          </a:p>
          <a:p>
            <a:pPr marL="685800" lvl="1" indent="-228600">
              <a:buAutoNum type="arabicParenR"/>
            </a:pPr>
            <a:r>
              <a:rPr lang="en-US" baseline="0" dirty="0" smtClean="0"/>
              <a:t>We are all worried about how much wireless there is around us. The wireless signal that we mostly use right now is 2.4GHz but its moving to 5Ghz, not to be messed up with 5G cell networks that you are starting to hear about lately.</a:t>
            </a:r>
          </a:p>
          <a:p>
            <a:pPr marL="685800" lvl="1" indent="-228600">
              <a:buAutoNum type="arabicParenR"/>
            </a:pPr>
            <a:r>
              <a:rPr lang="en-US" baseline="0" dirty="0" smtClean="0"/>
              <a:t>The 2.4GHz space is getting crammed full of devices , the more you have in one area the more collisions and background noise you have. This causes re-</a:t>
            </a:r>
            <a:r>
              <a:rPr lang="en-US" baseline="0" dirty="0" err="1" smtClean="0"/>
              <a:t>transmisions</a:t>
            </a:r>
            <a:r>
              <a:rPr lang="en-US" baseline="0" dirty="0" smtClean="0"/>
              <a:t> and loss of information eventually. Loss of information is bad for everyone. </a:t>
            </a:r>
          </a:p>
          <a:p>
            <a:pPr marL="685800" lvl="1" indent="-228600">
              <a:buAutoNum type="arabicParenR"/>
            </a:pPr>
            <a:r>
              <a:rPr lang="en-US" baseline="0" dirty="0" smtClean="0"/>
              <a:t>Its like this. If I started shouting my name out, trying to tell the guy way at the back , he could probably hear me properly. One because I’m loud but the other is there is nothing interfering with me talking or him listening for that matter.</a:t>
            </a:r>
          </a:p>
          <a:p>
            <a:pPr marL="1143000" lvl="2" indent="-228600">
              <a:buAutoNum type="arabicParenR"/>
            </a:pPr>
            <a:r>
              <a:rPr lang="en-US" baseline="0" dirty="0" smtClean="0"/>
              <a:t>But then add 2,3,10 more people doing the same thing, trying to shout their name to other people in the room , the messages would stop getting to where they are going. The person listening could not hear anymore because of  all the other people shouting names. Fortunately technology has become very good at weeding out all the noise and just listening for specific signals or specific topics and collision avoidance methods. </a:t>
            </a:r>
          </a:p>
          <a:p>
            <a:pPr marL="685800" lvl="1" indent="-228600">
              <a:buAutoNum type="arabicParenR"/>
            </a:pPr>
            <a:r>
              <a:rPr lang="en-US" baseline="0" dirty="0" smtClean="0"/>
              <a:t>As we move across this spectrum The smaller the frequency , as it moves towards gamma rays the easier it is to get in between things. Think of it like this , if the signal is a meter wide and it tries to fit through a closed door , the signal will degrade from hitting the door and not be the same on the other side, but if the signal is small enough to fit through the cracks , under or on the sides of the door  then it will make it to the other side un scathed.  Message delivered! So frequency does matter in all of this as well. </a:t>
            </a:r>
            <a:endParaRPr lang="en-CA" dirty="0"/>
          </a:p>
        </p:txBody>
      </p:sp>
      <p:sp>
        <p:nvSpPr>
          <p:cNvPr id="4" name="Slide Number Placeholder 3"/>
          <p:cNvSpPr>
            <a:spLocks noGrp="1"/>
          </p:cNvSpPr>
          <p:nvPr>
            <p:ph type="sldNum" sz="quarter" idx="10"/>
          </p:nvPr>
        </p:nvSpPr>
        <p:spPr/>
        <p:txBody>
          <a:bodyPr/>
          <a:lstStyle/>
          <a:p>
            <a:fld id="{CB8704F5-22F3-4DAF-9585-5B7C48AA77B8}" type="slidenum">
              <a:rPr lang="en-CA" smtClean="0"/>
              <a:t>6</a:t>
            </a:fld>
            <a:endParaRPr lang="en-CA"/>
          </a:p>
        </p:txBody>
      </p:sp>
    </p:spTree>
    <p:extLst>
      <p:ext uri="{BB962C8B-B14F-4D97-AF65-F5344CB8AC3E}">
        <p14:creationId xmlns:p14="http://schemas.microsoft.com/office/powerpoint/2010/main" val="32702899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arenR"/>
            </a:pPr>
            <a:r>
              <a:rPr lang="en-US" dirty="0" smtClean="0"/>
              <a:t>10:00</a:t>
            </a:r>
          </a:p>
          <a:p>
            <a:pPr marL="228600" indent="-228600">
              <a:buAutoNum type="arabicParenR"/>
            </a:pPr>
            <a:endParaRPr lang="en-US" dirty="0" smtClean="0"/>
          </a:p>
          <a:p>
            <a:pPr marL="228600" indent="-228600">
              <a:buAutoNum type="arabicParenR"/>
            </a:pPr>
            <a:r>
              <a:rPr lang="en-US" dirty="0" smtClean="0"/>
              <a:t>OK….. Wireless has become synonymous with Wi-Fi to most but Wi-Fi is just</a:t>
            </a:r>
            <a:r>
              <a:rPr lang="en-US" baseline="0" dirty="0" smtClean="0"/>
              <a:t> a wireless protocol as I will point out in a bit. </a:t>
            </a:r>
            <a:endParaRPr lang="en-US" dirty="0" smtClean="0"/>
          </a:p>
          <a:p>
            <a:pPr marL="228600" indent="-228600">
              <a:buAutoNum type="arabicParenR"/>
            </a:pPr>
            <a:r>
              <a:rPr lang="en-US" dirty="0" smtClean="0"/>
              <a:t>A protocol has many different aspects. As you can see here there is a lot of layers. I’m not going to bore you with all this but I just want you to see that all of this sits behind the “wireless” portion.</a:t>
            </a:r>
          </a:p>
          <a:p>
            <a:pPr marL="228600" indent="-228600">
              <a:buAutoNum type="arabicParenR"/>
            </a:pPr>
            <a:r>
              <a:rPr lang="en-US" dirty="0" smtClean="0"/>
              <a:t>All of these layers have to happen so that when you send “Hello World” at</a:t>
            </a:r>
            <a:r>
              <a:rPr lang="en-US" baseline="0" dirty="0" smtClean="0"/>
              <a:t> your end , that I receive “Hello World” on my end. </a:t>
            </a:r>
          </a:p>
          <a:p>
            <a:pPr marL="685800" lvl="1" indent="-228600">
              <a:buAutoNum type="arabicParenR"/>
            </a:pPr>
            <a:r>
              <a:rPr lang="en-US" baseline="0" dirty="0" smtClean="0"/>
              <a:t>There is physical layers. The hardware that send the data out like Wi-Fi, Bluetooth, ZigBee or whatever</a:t>
            </a:r>
          </a:p>
          <a:p>
            <a:pPr marL="685800" lvl="1" indent="-228600">
              <a:buAutoNum type="arabicParenR"/>
            </a:pPr>
            <a:r>
              <a:rPr lang="en-US" baseline="0" dirty="0" smtClean="0"/>
              <a:t>You also have network layers ,that’s the modems and router stuff </a:t>
            </a:r>
          </a:p>
          <a:p>
            <a:pPr marL="685800" lvl="1" indent="-228600">
              <a:buAutoNum type="arabicParenR"/>
            </a:pPr>
            <a:r>
              <a:rPr lang="en-US" baseline="0" dirty="0" smtClean="0"/>
              <a:t>transport layers the “internet language translation”  the complicated stuff,</a:t>
            </a:r>
          </a:p>
          <a:p>
            <a:pPr marL="685800" lvl="1" indent="-228600">
              <a:buAutoNum type="arabicParenR"/>
            </a:pPr>
            <a:r>
              <a:rPr lang="en-US" baseline="0" dirty="0" smtClean="0"/>
              <a:t> then the actual application layer which is your program on your chip. </a:t>
            </a:r>
          </a:p>
          <a:p>
            <a:pPr marL="457200" lvl="1" indent="0">
              <a:buNone/>
            </a:pPr>
            <a:endParaRPr lang="en-US" baseline="0" dirty="0" smtClean="0"/>
          </a:p>
          <a:p>
            <a:pPr marL="0" indent="0">
              <a:buNone/>
            </a:pPr>
            <a:endParaRPr lang="en-US" dirty="0" smtClean="0"/>
          </a:p>
          <a:p>
            <a:pPr marL="228600" indent="-228600">
              <a:buAutoNum type="arabicParenR"/>
            </a:pPr>
            <a:endParaRPr lang="en-CA" dirty="0"/>
          </a:p>
        </p:txBody>
      </p:sp>
      <p:sp>
        <p:nvSpPr>
          <p:cNvPr id="4" name="Slide Number Placeholder 3"/>
          <p:cNvSpPr>
            <a:spLocks noGrp="1"/>
          </p:cNvSpPr>
          <p:nvPr>
            <p:ph type="sldNum" sz="quarter" idx="10"/>
          </p:nvPr>
        </p:nvSpPr>
        <p:spPr/>
        <p:txBody>
          <a:bodyPr/>
          <a:lstStyle/>
          <a:p>
            <a:fld id="{CB8704F5-22F3-4DAF-9585-5B7C48AA77B8}" type="slidenum">
              <a:rPr lang="en-CA" smtClean="0"/>
              <a:t>7</a:t>
            </a:fld>
            <a:endParaRPr lang="en-CA"/>
          </a:p>
        </p:txBody>
      </p:sp>
    </p:spTree>
    <p:extLst>
      <p:ext uri="{BB962C8B-B14F-4D97-AF65-F5344CB8AC3E}">
        <p14:creationId xmlns:p14="http://schemas.microsoft.com/office/powerpoint/2010/main" val="3137211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arenR"/>
            </a:pPr>
            <a:r>
              <a:rPr lang="en-US" dirty="0" smtClean="0"/>
              <a:t>11:40</a:t>
            </a:r>
          </a:p>
          <a:p>
            <a:pPr marL="228600" indent="-228600">
              <a:buAutoNum type="arabicParenR"/>
            </a:pPr>
            <a:endParaRPr lang="en-US" dirty="0" smtClean="0"/>
          </a:p>
          <a:p>
            <a:pPr marL="228600" indent="-228600">
              <a:buAutoNum type="arabicParenR"/>
            </a:pPr>
            <a:r>
              <a:rPr lang="en-US" dirty="0" smtClean="0"/>
              <a:t>I will point out that step one is actually the hardest. </a:t>
            </a:r>
          </a:p>
          <a:p>
            <a:pPr marL="228600" indent="-228600">
              <a:buAutoNum type="arabicParenR"/>
            </a:pPr>
            <a:r>
              <a:rPr lang="en-US" baseline="0" dirty="0" smtClean="0"/>
              <a:t>You need to come up with the idea to be able to do anything.. </a:t>
            </a:r>
            <a:r>
              <a:rPr lang="en-US" baseline="0" dirty="0" smtClean="0">
                <a:sym typeface="Wingdings" panose="05000000000000000000" pitchFamily="2" charset="2"/>
              </a:rPr>
              <a:t></a:t>
            </a:r>
          </a:p>
          <a:p>
            <a:pPr marL="228600" indent="-228600">
              <a:buAutoNum type="arabicParenR"/>
            </a:pPr>
            <a:endParaRPr lang="en-CA" dirty="0"/>
          </a:p>
        </p:txBody>
      </p:sp>
      <p:sp>
        <p:nvSpPr>
          <p:cNvPr id="4" name="Slide Number Placeholder 3"/>
          <p:cNvSpPr>
            <a:spLocks noGrp="1"/>
          </p:cNvSpPr>
          <p:nvPr>
            <p:ph type="sldNum" sz="quarter" idx="10"/>
          </p:nvPr>
        </p:nvSpPr>
        <p:spPr/>
        <p:txBody>
          <a:bodyPr/>
          <a:lstStyle/>
          <a:p>
            <a:fld id="{CB8704F5-22F3-4DAF-9585-5B7C48AA77B8}" type="slidenum">
              <a:rPr lang="en-CA" smtClean="0"/>
              <a:t>8</a:t>
            </a:fld>
            <a:endParaRPr lang="en-CA"/>
          </a:p>
        </p:txBody>
      </p:sp>
    </p:spTree>
    <p:extLst>
      <p:ext uri="{BB962C8B-B14F-4D97-AF65-F5344CB8AC3E}">
        <p14:creationId xmlns:p14="http://schemas.microsoft.com/office/powerpoint/2010/main" val="15012943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arenR"/>
            </a:pPr>
            <a:r>
              <a:rPr lang="en-US" dirty="0" smtClean="0"/>
              <a:t>13:20</a:t>
            </a:r>
          </a:p>
          <a:p>
            <a:pPr marL="228600" indent="-228600">
              <a:buAutoNum type="arabicParenR"/>
            </a:pPr>
            <a:endParaRPr lang="en-US" dirty="0" smtClean="0"/>
          </a:p>
          <a:p>
            <a:pPr marL="228600" indent="-228600">
              <a:buAutoNum type="arabicParenR"/>
            </a:pPr>
            <a:r>
              <a:rPr lang="en-US" dirty="0" smtClean="0"/>
              <a:t>The interpretation of how people think , is best left to phycologists , but there is an interesting phenomenon that happens when you mention wireless</a:t>
            </a:r>
            <a:r>
              <a:rPr lang="en-US" baseline="0" dirty="0" smtClean="0"/>
              <a:t> to people.</a:t>
            </a:r>
            <a:endParaRPr lang="en-US" dirty="0" smtClean="0"/>
          </a:p>
          <a:p>
            <a:pPr marL="685800" lvl="1" indent="-228600">
              <a:buAutoNum type="arabicParenR"/>
            </a:pPr>
            <a:r>
              <a:rPr lang="en-US" dirty="0" smtClean="0"/>
              <a:t>In most cases the person</a:t>
            </a:r>
            <a:r>
              <a:rPr lang="en-US" baseline="0" dirty="0" smtClean="0"/>
              <a:t> included Wi-Fi into their thinking when you say wireless and then they usually take it one step further and think that if its Wi-Fi then there is an App for that. </a:t>
            </a:r>
          </a:p>
          <a:p>
            <a:pPr marL="228600" lvl="0" indent="-228600">
              <a:buAutoNum type="arabicParenR"/>
            </a:pPr>
            <a:r>
              <a:rPr lang="en-US" baseline="0" dirty="0" smtClean="0"/>
              <a:t>They are literally not far off in their thinking but these items are not all joined at the hip.</a:t>
            </a:r>
          </a:p>
          <a:p>
            <a:pPr marL="685800" lvl="1" indent="-228600">
              <a:buAutoNum type="arabicParenR"/>
            </a:pPr>
            <a:r>
              <a:rPr lang="en-US" baseline="0" dirty="0" smtClean="0"/>
              <a:t>What that means is yes, you do need “wireless signal” to create Wi-Fi, but just because something has Wi-Fi does not necessarily mean there is an app for that. But the terms , more and more get squished together. And literally that is OK, at least with me. Because once you know how people interpret a term , it makes it easier to speak to it.</a:t>
            </a:r>
          </a:p>
          <a:p>
            <a:pPr marL="685800" lvl="1" indent="-228600">
              <a:buAutoNum type="arabicParenR"/>
            </a:pPr>
            <a:r>
              <a:rPr lang="en-US" baseline="0" dirty="0" smtClean="0"/>
              <a:t>Just know this is not a bad thing to have happen, but they do mean different things. </a:t>
            </a:r>
            <a:endParaRPr lang="en-CA" dirty="0" smtClean="0"/>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US" sz="1200" kern="1200" dirty="0" smtClean="0">
                <a:solidFill>
                  <a:schemeClr val="tx1"/>
                </a:solidFill>
                <a:effectLst/>
                <a:latin typeface="+mn-lt"/>
                <a:ea typeface="+mn-ea"/>
                <a:cs typeface="+mn-cs"/>
              </a:rPr>
              <a:t>So most people think Wi-Fi stands for wireless fidelity or something like that, but that could not be more wrong. Its literally just a made up term. A marketing word essentially that just stands for the </a:t>
            </a:r>
            <a:r>
              <a:rPr lang="en-CA" sz="1200" b="0" i="0" kern="1200" dirty="0" smtClean="0">
                <a:solidFill>
                  <a:schemeClr val="tx1"/>
                </a:solidFill>
                <a:effectLst/>
                <a:latin typeface="+mn-lt"/>
                <a:ea typeface="+mn-ea"/>
                <a:cs typeface="+mn-cs"/>
              </a:rPr>
              <a:t>IEEE 802.11b protocol. But who wants to go around saying, hey do you have any  IEEE 802.11b around here I can connect to. I don’t think so. Wi-Fi is a much better tern to use. </a:t>
            </a:r>
            <a:endParaRPr lang="en-US" b="0" baseline="0" dirty="0" smtClean="0"/>
          </a:p>
          <a:p>
            <a:pPr marL="228600" lvl="0" indent="-228600">
              <a:buAutoNum type="arabicParenR"/>
            </a:pPr>
            <a:r>
              <a:rPr lang="en-US" b="0" baseline="0" dirty="0" smtClean="0"/>
              <a:t>We will focus mostly on Wi-Fi and how it fits in our industry. Wi-Fi is definitely the best know term, we all have it in our house, in our offices and if you go to Starbucks guess what they have it there too. </a:t>
            </a:r>
            <a:endParaRPr lang="en-US" b="0" baseline="0" dirty="0" smtClean="0"/>
          </a:p>
        </p:txBody>
      </p:sp>
      <p:sp>
        <p:nvSpPr>
          <p:cNvPr id="4" name="Slide Number Placeholder 3"/>
          <p:cNvSpPr>
            <a:spLocks noGrp="1"/>
          </p:cNvSpPr>
          <p:nvPr>
            <p:ph type="sldNum" sz="quarter" idx="10"/>
          </p:nvPr>
        </p:nvSpPr>
        <p:spPr/>
        <p:txBody>
          <a:bodyPr/>
          <a:lstStyle/>
          <a:p>
            <a:fld id="{CB8704F5-22F3-4DAF-9585-5B7C48AA77B8}" type="slidenum">
              <a:rPr lang="en-CA" smtClean="0"/>
              <a:t>9</a:t>
            </a:fld>
            <a:endParaRPr lang="en-CA"/>
          </a:p>
        </p:txBody>
      </p:sp>
    </p:spTree>
    <p:extLst>
      <p:ext uri="{BB962C8B-B14F-4D97-AF65-F5344CB8AC3E}">
        <p14:creationId xmlns:p14="http://schemas.microsoft.com/office/powerpoint/2010/main" val="270646312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785"/>
            <a:ext cx="8689976" cy="2509213"/>
          </a:xfrm>
        </p:spPr>
        <p:txBody>
          <a:bodyPr anchor="b">
            <a:normAutofit/>
          </a:bodyPr>
          <a:lstStyle>
            <a:lvl1pPr algn="ctr">
              <a:defRPr sz="4800" u="sng" baseline="0">
                <a:latin typeface="Tahoma" panose="020B0604030504040204"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751012" y="3886200"/>
            <a:ext cx="8689976" cy="1371599"/>
          </a:xfrm>
        </p:spPr>
        <p:txBody>
          <a:bodyPr>
            <a:normAutofit/>
          </a:bodyPr>
          <a:lstStyle>
            <a:lvl1pPr marL="0" indent="0" algn="ctr">
              <a:buNone/>
              <a:defRPr sz="2200" baseline="0">
                <a:solidFill>
                  <a:schemeClr val="bg1">
                    <a:lumMod val="50000"/>
                  </a:schemeClr>
                </a:solidFill>
                <a:latin typeface="Tahom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pPr/>
              <a:t>9/9/2019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886173410"/>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94" y="4289374"/>
            <a:ext cx="10364432" cy="81161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184744" y="698261"/>
            <a:ext cx="9822532" cy="3214136"/>
          </a:xfrm>
          <a:prstGeom prst="roundRect">
            <a:avLst>
              <a:gd name="adj" fmla="val 4944"/>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9/6/2019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9609164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599"/>
            <a:ext cx="10364452" cy="3427245"/>
          </a:xfrm>
        </p:spPr>
        <p:txBody>
          <a:bodyPr anchor="ctr"/>
          <a:lstStyle>
            <a:lvl1pPr algn="ct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9/6/2019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7915161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609600"/>
            <a:ext cx="9302752" cy="2992904"/>
          </a:xfrm>
        </p:spPr>
        <p:txBody>
          <a:bodyPr anchor="ctr"/>
          <a:lstStyle>
            <a:lvl1pPr>
              <a:defRPr sz="32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720644" y="3610032"/>
            <a:ext cx="8752299"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4" name="Text Placeholder 3"/>
          <p:cNvSpPr>
            <a:spLocks noGrp="1"/>
          </p:cNvSpPr>
          <p:nvPr>
            <p:ph type="body" sz="half" idx="2"/>
          </p:nvPr>
        </p:nvSpPr>
        <p:spPr>
          <a:xfrm>
            <a:off x="913774" y="4372796"/>
            <a:ext cx="10364452"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9/6/2019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
        <p:nvSpPr>
          <p:cNvPr id="13" name="TextBox 12"/>
          <p:cNvSpPr txBox="1"/>
          <p:nvPr/>
        </p:nvSpPr>
        <p:spPr>
          <a:xfrm>
            <a:off x="1001488" y="75416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557558" y="299357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38529667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2138721"/>
            <a:ext cx="10364452" cy="2511835"/>
          </a:xfrm>
        </p:spPr>
        <p:txBody>
          <a:bodyPr anchor="b"/>
          <a:lstStyle>
            <a:lvl1pPr algn="ct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9/6/2019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114795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4" y="609600"/>
            <a:ext cx="10364452" cy="1605094"/>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8" name="Text Placeholder 3"/>
          <p:cNvSpPr>
            <a:spLocks noGrp="1"/>
          </p:cNvSpPr>
          <p:nvPr>
            <p:ph type="body" sz="half" idx="15"/>
          </p:nvPr>
        </p:nvSpPr>
        <p:spPr>
          <a:xfrm>
            <a:off x="913774" y="2943355"/>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0" name="Text Placeholder 3"/>
          <p:cNvSpPr>
            <a:spLocks noGrp="1"/>
          </p:cNvSpPr>
          <p:nvPr>
            <p:ph type="body" sz="half" idx="16"/>
          </p:nvPr>
        </p:nvSpPr>
        <p:spPr>
          <a:xfrm>
            <a:off x="4441348" y="2943355"/>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2" name="Text Placeholder 3"/>
          <p:cNvSpPr>
            <a:spLocks noGrp="1"/>
          </p:cNvSpPr>
          <p:nvPr>
            <p:ph type="body" sz="half" idx="17"/>
          </p:nvPr>
        </p:nvSpPr>
        <p:spPr>
          <a:xfrm>
            <a:off x="7973298" y="2943355"/>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t>9/6/2019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0051169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74" y="610772"/>
            <a:ext cx="10364452" cy="1603922"/>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1" name="Text Placeholder 3"/>
          <p:cNvSpPr>
            <a:spLocks noGrp="1"/>
          </p:cNvSpPr>
          <p:nvPr>
            <p:ph type="body" sz="half" idx="18"/>
          </p:nvPr>
        </p:nvSpPr>
        <p:spPr>
          <a:xfrm>
            <a:off x="913774" y="4781082"/>
            <a:ext cx="3296409"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19"/>
          </p:nvPr>
        </p:nvSpPr>
        <p:spPr>
          <a:xfrm>
            <a:off x="4441348" y="4781080"/>
            <a:ext cx="3303352"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5"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6"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7" name="Text Placeholder 3"/>
          <p:cNvSpPr>
            <a:spLocks noGrp="1"/>
          </p:cNvSpPr>
          <p:nvPr>
            <p:ph type="body" sz="half" idx="20"/>
          </p:nvPr>
        </p:nvSpPr>
        <p:spPr>
          <a:xfrm>
            <a:off x="7973173" y="4781078"/>
            <a:ext cx="3305053"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t>9/6/2019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7409851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11" name="Vertical Text Placeholder 2"/>
          <p:cNvSpPr>
            <a:spLocks noGrp="1"/>
          </p:cNvSpPr>
          <p:nvPr>
            <p:ph type="body" orient="vert" sz="quarter" idx="13"/>
          </p:nvPr>
        </p:nvSpPr>
        <p:spPr>
          <a:xfrm>
            <a:off x="913775" y="2367093"/>
            <a:ext cx="10364452" cy="342410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9/6/2019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1548305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0" y="609601"/>
            <a:ext cx="2553326" cy="5181599"/>
          </a:xfrm>
        </p:spPr>
        <p:txBody>
          <a:bodyPr vert="eaVert"/>
          <a:lstStyle>
            <a:lvl1pPr algn="l">
              <a:defRPr/>
            </a:lvl1pPr>
          </a:lstStyle>
          <a:p>
            <a:r>
              <a:rPr lang="en-US" smtClean="0"/>
              <a:t>Click to edit Master title style</a:t>
            </a:r>
            <a:endParaRPr lang="en-US" dirty="0"/>
          </a:p>
        </p:txBody>
      </p:sp>
      <p:sp>
        <p:nvSpPr>
          <p:cNvPr id="8" name="Vertical Text Placeholder 2"/>
          <p:cNvSpPr>
            <a:spLocks noGrp="1"/>
          </p:cNvSpPr>
          <p:nvPr>
            <p:ph type="body" orient="vert" sz="quarter" idx="13"/>
          </p:nvPr>
        </p:nvSpPr>
        <p:spPr>
          <a:xfrm>
            <a:off x="913775" y="609601"/>
            <a:ext cx="7658724" cy="518159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9/6/2019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8580745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Ref idx="1002">
        <a:schemeClr val="bg1"/>
      </p:bgRef>
    </p:bg>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33208"/>
            <a:ext cx="10364451" cy="1160149"/>
          </a:xfrm>
        </p:spPr>
        <p:txBody>
          <a:bodyPr/>
          <a:lstStyle>
            <a:lvl1pPr>
              <a:defRPr sz="4600" u="none" baseline="0">
                <a:latin typeface="Tahoma" panose="020B0604030504040204" pitchFamily="34" charset="0"/>
              </a:defRPr>
            </a:lvl1pPr>
          </a:lstStyle>
          <a:p>
            <a:r>
              <a:rPr lang="en-US" dirty="0" smtClean="0"/>
              <a:t>Click to edit Master title style</a:t>
            </a:r>
            <a:endParaRPr lang="en-US" dirty="0"/>
          </a:p>
        </p:txBody>
      </p:sp>
      <p:sp>
        <p:nvSpPr>
          <p:cNvPr id="12" name="Content Placeholder 2"/>
          <p:cNvSpPr>
            <a:spLocks noGrp="1"/>
          </p:cNvSpPr>
          <p:nvPr>
            <p:ph sz="quarter" idx="13"/>
          </p:nvPr>
        </p:nvSpPr>
        <p:spPr>
          <a:xfrm>
            <a:off x="913774" y="1455821"/>
            <a:ext cx="10363826" cy="4335379"/>
          </a:xfrm>
        </p:spPr>
        <p:txBody>
          <a:bodyPr/>
          <a:lstStyle>
            <a:lvl1pPr>
              <a:defRPr sz="2600" baseline="0">
                <a:latin typeface="Tahoma" panose="020B0604030504040204" pitchFamily="34" charset="0"/>
              </a:defRPr>
            </a:lvl1pPr>
            <a:lvl2pPr>
              <a:defRPr baseline="0">
                <a:latin typeface="Tahoma" panose="020B0604030504040204" pitchFamily="34" charset="0"/>
              </a:defRPr>
            </a:lvl2pPr>
            <a:lvl3pPr>
              <a:defRPr baseline="0">
                <a:latin typeface="Tahoma" panose="020B0604030504040204" pitchFamily="34" charset="0"/>
              </a:defRPr>
            </a:lvl3pPr>
            <a:lvl4pPr>
              <a:defRPr baseline="0">
                <a:latin typeface="Tahoma" panose="020B0604030504040204" pitchFamily="34" charset="0"/>
              </a:defRPr>
            </a:lvl4pPr>
            <a:lvl5pPr>
              <a:defRPr baseline="0">
                <a:latin typeface="Tahoma" panose="020B060403050404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9/6/2019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2435710">
            <a:off x="9713784" y="1787382"/>
            <a:ext cx="2111560" cy="2112965"/>
          </a:xfrm>
          <a:prstGeom prst="rect">
            <a:avLst/>
          </a:prstGeom>
        </p:spPr>
      </p:pic>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54189" y="5305926"/>
            <a:ext cx="1410772" cy="1411711"/>
          </a:xfrm>
          <a:prstGeom prst="rect">
            <a:avLst/>
          </a:prstGeom>
        </p:spPr>
      </p:pic>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7838882">
            <a:off x="5662097" y="5699414"/>
            <a:ext cx="867182" cy="867759"/>
          </a:xfrm>
          <a:prstGeom prst="rect">
            <a:avLst/>
          </a:prstGeom>
        </p:spPr>
      </p:pic>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6531393">
            <a:off x="1517510" y="556340"/>
            <a:ext cx="642255" cy="642682"/>
          </a:xfrm>
          <a:prstGeom prst="rect">
            <a:avLst/>
          </a:prstGeom>
        </p:spPr>
      </p:pic>
    </p:spTree>
    <p:extLst>
      <p:ext uri="{BB962C8B-B14F-4D97-AF65-F5344CB8AC3E}">
        <p14:creationId xmlns:p14="http://schemas.microsoft.com/office/powerpoint/2010/main" val="205491899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828563"/>
            <a:ext cx="10351752" cy="2736819"/>
          </a:xfrm>
        </p:spPr>
        <p:txBody>
          <a:bodyPr anchor="b">
            <a:normAutofit/>
          </a:bodyPr>
          <a:lstStyle>
            <a:lvl1pPr>
              <a:defRPr sz="4000" u="sng" baseline="0">
                <a:latin typeface="Tahoma" panose="020B0604030504040204"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913774" y="3657457"/>
            <a:ext cx="10351752"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t>9/6/2019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251704382"/>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smtClean="0"/>
              <a:t>Click to edit Master title style</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t>9/6/2019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568969962"/>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2" name="Content Placeholder 3"/>
          <p:cNvSpPr>
            <a:spLocks noGrp="1"/>
          </p:cNvSpPr>
          <p:nvPr>
            <p:ph sz="quarter" idx="13"/>
          </p:nvPr>
        </p:nvSpPr>
        <p:spPr>
          <a:xfrm>
            <a:off x="913774" y="3051012"/>
            <a:ext cx="5106027" cy="27401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3" name="Content Placeholder 5"/>
          <p:cNvSpPr>
            <a:spLocks noGrp="1"/>
          </p:cNvSpPr>
          <p:nvPr>
            <p:ph sz="quarter" idx="14"/>
          </p:nvPr>
        </p:nvSpPr>
        <p:spPr>
          <a:xfrm>
            <a:off x="6172200" y="3051012"/>
            <a:ext cx="5105401" cy="27401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smtClean="0"/>
              <a:t>9/6/2019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6237605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smtClean="0"/>
              <a:t>9/6/2019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190424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48A87A34-81AB-432B-8DAE-1953F412C126}" type="datetimeFigureOut">
              <a:rPr lang="en-US" smtClean="0"/>
              <a:t>9/6/2019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8448234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en-US" smtClean="0"/>
              <a:t>Click to edit Master title style</a:t>
            </a:r>
            <a:endParaRPr lang="en-US" dirty="0"/>
          </a:p>
        </p:txBody>
      </p:sp>
      <p:sp>
        <p:nvSpPr>
          <p:cNvPr id="10" name="Content Placeholder 2"/>
          <p:cNvSpPr>
            <a:spLocks noGrp="1"/>
          </p:cNvSpPr>
          <p:nvPr>
            <p:ph sz="quarter" idx="13"/>
          </p:nvPr>
        </p:nvSpPr>
        <p:spPr>
          <a:xfrm>
            <a:off x="5078062" y="609600"/>
            <a:ext cx="6200163" cy="518159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9/6/2019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1576577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600"/>
            <a:ext cx="5934969" cy="2023254"/>
          </a:xfrm>
        </p:spPr>
        <p:txBody>
          <a:bodyPr anchor="b"/>
          <a:lstStyle>
            <a:lvl1pPr algn="ct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9/6/2019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2017758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19">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13775" y="618517"/>
            <a:ext cx="10364451" cy="1596177"/>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913775" y="2367093"/>
            <a:ext cx="10364452" cy="3424107"/>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7678737" y="5883275"/>
            <a:ext cx="2743200" cy="365125"/>
          </a:xfrm>
          <a:prstGeom prst="rect">
            <a:avLst/>
          </a:prstGeom>
        </p:spPr>
        <p:txBody>
          <a:bodyPr vert="horz" lIns="91440" tIns="45720" rIns="91440" bIns="45720" rtlCol="0" anchor="ctr"/>
          <a:lstStyle>
            <a:lvl1pPr algn="r">
              <a:defRPr sz="1000">
                <a:solidFill>
                  <a:schemeClr val="tx1"/>
                </a:solidFill>
              </a:defRPr>
            </a:lvl1pPr>
          </a:lstStyle>
          <a:p>
            <a:fld id="{48A87A34-81AB-432B-8DAE-1953F412C126}" type="datetimeFigureOut">
              <a:rPr lang="en-US" smtClean="0"/>
              <a:pPr/>
              <a:t>9/6/2019</a:t>
            </a:fld>
            <a:endParaRPr lang="en-US" dirty="0"/>
          </a:p>
        </p:txBody>
      </p:sp>
      <p:sp>
        <p:nvSpPr>
          <p:cNvPr id="5" name="Footer Placeholder 4"/>
          <p:cNvSpPr>
            <a:spLocks noGrp="1"/>
          </p:cNvSpPr>
          <p:nvPr>
            <p:ph type="ftr" sz="quarter" idx="3"/>
          </p:nvPr>
        </p:nvSpPr>
        <p:spPr>
          <a:xfrm>
            <a:off x="913774" y="5883275"/>
            <a:ext cx="6672887" cy="365125"/>
          </a:xfrm>
          <a:prstGeom prst="rect">
            <a:avLst/>
          </a:prstGeom>
        </p:spPr>
        <p:txBody>
          <a:bodyPr vert="horz" lIns="91440" tIns="45720" rIns="91440" bIns="45720" rtlCol="0" anchor="ctr"/>
          <a:lstStyle>
            <a:lvl1pPr algn="l">
              <a:defRPr sz="1000">
                <a:solidFill>
                  <a:schemeClr val="tx1"/>
                </a:solidFill>
              </a:defRPr>
            </a:lvl1pPr>
          </a:lstStyle>
          <a:p>
            <a:endParaRPr lang="en-US" dirty="0"/>
          </a:p>
        </p:txBody>
      </p:sp>
      <p:sp>
        <p:nvSpPr>
          <p:cNvPr id="6" name="Slide Number Placeholder 5"/>
          <p:cNvSpPr>
            <a:spLocks noGrp="1"/>
          </p:cNvSpPr>
          <p:nvPr>
            <p:ph type="sldNum" sz="quarter" idx="4"/>
          </p:nvPr>
        </p:nvSpPr>
        <p:spPr>
          <a:xfrm>
            <a:off x="10514011" y="5883275"/>
            <a:ext cx="764215" cy="365125"/>
          </a:xfrm>
          <a:prstGeom prst="rect">
            <a:avLst/>
          </a:prstGeom>
        </p:spPr>
        <p:txBody>
          <a:bodyPr vert="horz" lIns="91440" tIns="45720" rIns="91440" bIns="45720" rtlCol="0" anchor="ctr"/>
          <a:lstStyle>
            <a:lvl1pPr algn="r">
              <a:defRPr sz="1000">
                <a:solidFill>
                  <a:schemeClr val="tx1"/>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837994360"/>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 id="2147483701" r:id="rId14"/>
    <p:sldLayoutId id="2147483702" r:id="rId15"/>
    <p:sldLayoutId id="2147483703" r:id="rId16"/>
    <p:sldLayoutId id="2147483704" r:id="rId17"/>
  </p:sldLayoutIdLst>
  <p:timing>
    <p:tnLst>
      <p:par>
        <p:cTn id="1" dur="indefinite" restart="never" nodeType="tmRoot"/>
      </p:par>
    </p:tnLst>
  </p:timing>
  <p:txStyles>
    <p:titleStyle>
      <a:lvl1pPr algn="ctr" defTabSz="914400" rtl="0" eaLnBrk="1" latinLnBrk="0" hangingPunct="1">
        <a:lnSpc>
          <a:spcPct val="90000"/>
        </a:lnSpc>
        <a:spcBef>
          <a:spcPct val="0"/>
        </a:spcBef>
        <a:buNone/>
        <a:defRPr sz="3600" kern="1200" cap="none" baseline="0">
          <a:solidFill>
            <a:schemeClr val="accent1">
              <a:lumMod val="75000"/>
            </a:schemeClr>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none"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none"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none"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jpeg"/><Relationship Id="rId7" Type="http://schemas.openxmlformats.org/officeDocument/2006/relationships/image" Target="../media/image23.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png"/><Relationship Id="rId4" Type="http://schemas.openxmlformats.org/officeDocument/2006/relationships/image" Target="../media/image20.jpeg"/></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comments" Target="../comments/comment1.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31.jpeg"/><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32.jpeg"/><Relationship Id="rId7" Type="http://schemas.openxmlformats.org/officeDocument/2006/relationships/image" Target="../media/image36.jpe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35.jpeg"/><Relationship Id="rId5" Type="http://schemas.openxmlformats.org/officeDocument/2006/relationships/image" Target="../media/image34.png"/><Relationship Id="rId4" Type="http://schemas.openxmlformats.org/officeDocument/2006/relationships/image" Target="../media/image33.jpeg"/><Relationship Id="rId9" Type="http://schemas.openxmlformats.org/officeDocument/2006/relationships/image" Target="../media/image38.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4.jpe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s://www.livescience.com/33816-quantum-mechanics-explanation.html"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2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92D050"/>
                </a:solidFill>
              </a:rPr>
              <a:t>Embracing the Inevitable</a:t>
            </a:r>
            <a:endParaRPr lang="en-CA" b="1" dirty="0">
              <a:solidFill>
                <a:srgbClr val="92D050"/>
              </a:solidFill>
            </a:endParaRPr>
          </a:p>
        </p:txBody>
      </p:sp>
      <p:sp>
        <p:nvSpPr>
          <p:cNvPr id="3" name="Subtitle 2"/>
          <p:cNvSpPr>
            <a:spLocks noGrp="1"/>
          </p:cNvSpPr>
          <p:nvPr>
            <p:ph sz="quarter" idx="13"/>
          </p:nvPr>
        </p:nvSpPr>
        <p:spPr/>
        <p:txBody>
          <a:bodyPr/>
          <a:lstStyle/>
          <a:p>
            <a:r>
              <a:rPr lang="en-US" dirty="0" smtClean="0"/>
              <a:t>How “Wireless” isn’t going way</a:t>
            </a:r>
            <a:endParaRPr lang="en-CA" dirty="0"/>
          </a:p>
        </p:txBody>
      </p:sp>
      <p:pic>
        <p:nvPicPr>
          <p:cNvPr id="4"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368" y="-668775"/>
            <a:ext cx="12640672" cy="7745436"/>
          </a:xfrm>
          <a:prstGeom prst="rect">
            <a:avLst/>
          </a:prstGeom>
        </p:spPr>
      </p:pic>
      <p:sp>
        <p:nvSpPr>
          <p:cNvPr id="5" name="TextBox 4"/>
          <p:cNvSpPr txBox="1"/>
          <p:nvPr/>
        </p:nvSpPr>
        <p:spPr>
          <a:xfrm>
            <a:off x="938178" y="1693616"/>
            <a:ext cx="10315644" cy="1723549"/>
          </a:xfrm>
          <a:prstGeom prst="rect">
            <a:avLst/>
          </a:prstGeom>
          <a:noFill/>
        </p:spPr>
        <p:txBody>
          <a:bodyPr wrap="none" rtlCol="0">
            <a:spAutoFit/>
          </a:bodyPr>
          <a:lstStyle/>
          <a:p>
            <a:r>
              <a:rPr lang="en-US" sz="6600" dirty="0" smtClean="0">
                <a:solidFill>
                  <a:srgbClr val="FFFF00"/>
                </a:solidFill>
              </a:rPr>
              <a:t>Embracing the Inevitable</a:t>
            </a:r>
          </a:p>
          <a:p>
            <a:r>
              <a:rPr lang="en-US" sz="4000" dirty="0" smtClean="0">
                <a:solidFill>
                  <a:srgbClr val="FFFF00"/>
                </a:solidFill>
              </a:rPr>
              <a:t>  Why Wireless is NOT going anywhere</a:t>
            </a:r>
            <a:endParaRPr lang="en-CA" sz="4000" dirty="0">
              <a:solidFill>
                <a:srgbClr val="FFFF00"/>
              </a:solidFill>
            </a:endParaRPr>
          </a:p>
        </p:txBody>
      </p:sp>
    </p:spTree>
    <p:extLst>
      <p:ext uri="{BB962C8B-B14F-4D97-AF65-F5344CB8AC3E}">
        <p14:creationId xmlns:p14="http://schemas.microsoft.com/office/powerpoint/2010/main" val="123573972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But what does Wi-Fi really mean?</a:t>
            </a:r>
            <a:endParaRPr lang="en-CA" dirty="0"/>
          </a:p>
        </p:txBody>
      </p:sp>
      <p:pic>
        <p:nvPicPr>
          <p:cNvPr id="10242" name="Picture 2" descr="https://www.factinate.com/wp-content/uploads/2017/05/5-16.jpg"/>
          <p:cNvPicPr>
            <a:picLocks noGrp="1" noChangeAspect="1" noChangeArrowheads="1"/>
          </p:cNvPicPr>
          <p:nvPr>
            <p:ph sz="quarter" idx="13"/>
          </p:nvPr>
        </p:nvPicPr>
        <p:blipFill>
          <a:blip r:embed="rId3">
            <a:extLst>
              <a:ext uri="{28A0092B-C50C-407E-A947-70E740481C1C}">
                <a14:useLocalDpi xmlns:a14="http://schemas.microsoft.com/office/drawing/2010/main" val="0"/>
              </a:ext>
            </a:extLst>
          </a:blip>
          <a:srcRect/>
          <a:stretch>
            <a:fillRect/>
          </a:stretch>
        </p:blipFill>
        <p:spPr bwMode="auto">
          <a:xfrm>
            <a:off x="2508737" y="1038627"/>
            <a:ext cx="7174523" cy="47808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8479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42"/>
                                        </p:tgtEl>
                                        <p:attrNameLst>
                                          <p:attrName>style.visibility</p:attrName>
                                        </p:attrNameLst>
                                      </p:cBhvr>
                                      <p:to>
                                        <p:strVal val="visible"/>
                                      </p:to>
                                    </p:set>
                                    <p:animEffect transition="in" filter="fade">
                                      <p:cBhvr>
                                        <p:cTn id="7" dur="500"/>
                                        <p:tgtEl>
                                          <p:spTgt spid="102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Wi-Fi is not the enemy</a:t>
            </a:r>
            <a:endParaRPr lang="en-CA" dirty="0"/>
          </a:p>
        </p:txBody>
      </p:sp>
      <p:pic>
        <p:nvPicPr>
          <p:cNvPr id="17410" name="Picture 2" descr="https://hivizme.files.wordpress.com/2012/06/cable-mess.jpg"/>
          <p:cNvPicPr>
            <a:picLocks noGrp="1" noChangeAspect="1" noChangeArrowheads="1"/>
          </p:cNvPicPr>
          <p:nvPr>
            <p:ph sz="quarter" idx="13"/>
          </p:nvPr>
        </p:nvPicPr>
        <p:blipFill>
          <a:blip r:embed="rId3">
            <a:extLst>
              <a:ext uri="{28A0092B-C50C-407E-A947-70E740481C1C}">
                <a14:useLocalDpi xmlns:a14="http://schemas.microsoft.com/office/drawing/2010/main" val="0"/>
              </a:ext>
            </a:extLst>
          </a:blip>
          <a:srcRect/>
          <a:stretch>
            <a:fillRect/>
          </a:stretch>
        </p:blipFill>
        <p:spPr bwMode="auto">
          <a:xfrm>
            <a:off x="2904595" y="1029494"/>
            <a:ext cx="6382808" cy="47871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774419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Typical Network</a:t>
            </a:r>
            <a:endParaRPr lang="en-CA" dirty="0"/>
          </a:p>
        </p:txBody>
      </p:sp>
      <p:pic>
        <p:nvPicPr>
          <p:cNvPr id="6" name="Content Placeholder 5"/>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2300268" y="1455738"/>
            <a:ext cx="7591464" cy="4335462"/>
          </a:xfrm>
        </p:spPr>
      </p:pic>
    </p:spTree>
    <p:extLst>
      <p:ext uri="{BB962C8B-B14F-4D97-AF65-F5344CB8AC3E}">
        <p14:creationId xmlns:p14="http://schemas.microsoft.com/office/powerpoint/2010/main" val="164739939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Wi-Fi Progression</a:t>
            </a:r>
            <a:endParaRPr lang="en-CA" dirty="0"/>
          </a:p>
        </p:txBody>
      </p:sp>
      <p:pic>
        <p:nvPicPr>
          <p:cNvPr id="5122" name="Picture 2" descr="https://static.techspot.com/articles-info/1769/images/2018-12-24-image.png"/>
          <p:cNvPicPr>
            <a:picLocks noGrp="1" noChangeAspect="1" noChangeArrowheads="1"/>
          </p:cNvPicPr>
          <p:nvPr>
            <p:ph sz="quarter" idx="13"/>
          </p:nvPr>
        </p:nvPicPr>
        <p:blipFill>
          <a:blip r:embed="rId3">
            <a:extLst>
              <a:ext uri="{28A0092B-C50C-407E-A947-70E740481C1C}">
                <a14:useLocalDpi xmlns:a14="http://schemas.microsoft.com/office/drawing/2010/main" val="0"/>
              </a:ext>
            </a:extLst>
          </a:blip>
          <a:stretch>
            <a:fillRect/>
          </a:stretch>
        </p:blipFill>
        <p:spPr bwMode="auto">
          <a:xfrm>
            <a:off x="0" y="1681"/>
            <a:ext cx="12192000" cy="68563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234897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pic>
        <p:nvPicPr>
          <p:cNvPr id="4" name="Content Placeholder 3" descr="http://fliplet.com/files/2015/06/theinternetofthings.jpg"/>
          <p:cNvPicPr>
            <a:picLocks noGrp="1" noChangeAspect="1" noChangeArrowheads="1"/>
          </p:cNvPicPr>
          <p:nvPr>
            <p:ph sz="quarter" idx="13"/>
          </p:nvPr>
        </p:nvPicPr>
        <p:blipFill rotWithShape="1">
          <a:blip r:embed="rId3">
            <a:extLst>
              <a:ext uri="{28A0092B-C50C-407E-A947-70E740481C1C}">
                <a14:useLocalDpi xmlns:a14="http://schemas.microsoft.com/office/drawing/2010/main" val="0"/>
              </a:ext>
            </a:extLst>
          </a:blip>
          <a:srcRect b="6598"/>
          <a:stretch/>
        </p:blipFill>
        <p:spPr bwMode="auto">
          <a:xfrm>
            <a:off x="-98474" y="-46580"/>
            <a:ext cx="12290473" cy="68877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384531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History of IoT</a:t>
            </a:r>
            <a:endParaRPr lang="en-CA" dirty="0"/>
          </a:p>
        </p:txBody>
      </p:sp>
      <p:sp>
        <p:nvSpPr>
          <p:cNvPr id="3" name="Content Placeholder 2"/>
          <p:cNvSpPr>
            <a:spLocks noGrp="1"/>
          </p:cNvSpPr>
          <p:nvPr>
            <p:ph sz="quarter" idx="13"/>
          </p:nvPr>
        </p:nvSpPr>
        <p:spPr/>
        <p:txBody>
          <a:bodyPr>
            <a:normAutofit lnSpcReduction="10000"/>
          </a:bodyPr>
          <a:lstStyle/>
          <a:p>
            <a:r>
              <a:rPr lang="en-US" dirty="0" smtClean="0"/>
              <a:t>1926 - "</a:t>
            </a:r>
            <a:r>
              <a:rPr lang="en-US" i="1" dirty="0" smtClean="0"/>
              <a:t>When </a:t>
            </a:r>
            <a:r>
              <a:rPr lang="en-US" i="1" dirty="0"/>
              <a:t>wireless* is perfectly applied the whole earth will be converted into a huge brain, which in fact it is, all things being particles of a real and rhythmic whole.........and the instruments through which we shall be able to do this will be amazingly simple compared with our present telephone. A man will be able to carry one in his vest pocket</a:t>
            </a:r>
            <a:r>
              <a:rPr lang="en-US" i="1" dirty="0" smtClean="0"/>
              <a:t>.</a:t>
            </a:r>
            <a:r>
              <a:rPr lang="en-US" dirty="0" smtClean="0"/>
              <a:t>“</a:t>
            </a:r>
          </a:p>
          <a:p>
            <a:r>
              <a:rPr lang="en-US" dirty="0" smtClean="0"/>
              <a:t>1999 – IoT phrase was coined</a:t>
            </a:r>
          </a:p>
          <a:p>
            <a:r>
              <a:rPr lang="en-US" dirty="0" smtClean="0"/>
              <a:t>2008 – IoT became a reality, when more “things” were connected to the internet than people. </a:t>
            </a:r>
          </a:p>
          <a:p>
            <a:endParaRPr lang="en-CA" dirty="0"/>
          </a:p>
        </p:txBody>
      </p:sp>
    </p:spTree>
    <p:extLst>
      <p:ext uri="{BB962C8B-B14F-4D97-AF65-F5344CB8AC3E}">
        <p14:creationId xmlns:p14="http://schemas.microsoft.com/office/powerpoint/2010/main" val="20433113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API</a:t>
            </a:r>
            <a:endParaRPr lang="en-CA" dirty="0"/>
          </a:p>
        </p:txBody>
      </p:sp>
      <p:sp>
        <p:nvSpPr>
          <p:cNvPr id="3" name="Content Placeholder 2"/>
          <p:cNvSpPr>
            <a:spLocks noGrp="1"/>
          </p:cNvSpPr>
          <p:nvPr>
            <p:ph sz="quarter" idx="13"/>
          </p:nvPr>
        </p:nvSpPr>
        <p:spPr/>
        <p:txBody>
          <a:bodyPr/>
          <a:lstStyle/>
          <a:p>
            <a:r>
              <a:rPr lang="en-US" dirty="0" smtClean="0"/>
              <a:t>Application Programming interface</a:t>
            </a:r>
          </a:p>
          <a:p>
            <a:pPr lvl="1"/>
            <a:r>
              <a:rPr lang="en-US" dirty="0" smtClean="0"/>
              <a:t>Things that talk to other things without speaking the same language.</a:t>
            </a:r>
          </a:p>
          <a:p>
            <a:r>
              <a:rPr lang="en-US" dirty="0" smtClean="0"/>
              <a:t>Used in “cloud” based devices</a:t>
            </a:r>
          </a:p>
          <a:p>
            <a:r>
              <a:rPr lang="en-US" dirty="0" smtClean="0"/>
              <a:t>Very easy to gather information from multiple sources</a:t>
            </a:r>
          </a:p>
          <a:p>
            <a:r>
              <a:rPr lang="en-US" dirty="0" smtClean="0"/>
              <a:t>Better than application specific protocols</a:t>
            </a:r>
          </a:p>
          <a:p>
            <a:pPr lvl="1"/>
            <a:r>
              <a:rPr lang="en-US" dirty="0" smtClean="0"/>
              <a:t>Yes I really said that</a:t>
            </a:r>
          </a:p>
          <a:p>
            <a:pPr marL="0" indent="0">
              <a:buNone/>
            </a:pPr>
            <a:endParaRPr lang="en-US" dirty="0" smtClean="0"/>
          </a:p>
          <a:p>
            <a:pPr lvl="1"/>
            <a:endParaRPr lang="en-CA" dirty="0"/>
          </a:p>
        </p:txBody>
      </p:sp>
    </p:spTree>
    <p:extLst>
      <p:ext uri="{BB962C8B-B14F-4D97-AF65-F5344CB8AC3E}">
        <p14:creationId xmlns:p14="http://schemas.microsoft.com/office/powerpoint/2010/main" val="32577226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Internet of Things</a:t>
            </a:r>
            <a:endParaRPr lang="en-CA" dirty="0"/>
          </a:p>
        </p:txBody>
      </p:sp>
      <p:sp>
        <p:nvSpPr>
          <p:cNvPr id="3" name="Content Placeholder 2"/>
          <p:cNvSpPr>
            <a:spLocks noGrp="1"/>
          </p:cNvSpPr>
          <p:nvPr>
            <p:ph sz="quarter" idx="13"/>
          </p:nvPr>
        </p:nvSpPr>
        <p:spPr>
          <a:xfrm>
            <a:off x="913774" y="1287379"/>
            <a:ext cx="10877173" cy="5075321"/>
          </a:xfrm>
        </p:spPr>
        <p:txBody>
          <a:bodyPr>
            <a:normAutofit/>
          </a:bodyPr>
          <a:lstStyle/>
          <a:p>
            <a:r>
              <a:rPr lang="en-US" dirty="0" smtClean="0"/>
              <a:t>What does IoT mean to you?</a:t>
            </a:r>
          </a:p>
          <a:p>
            <a:pPr lvl="1"/>
            <a:r>
              <a:rPr lang="en-US" dirty="0" smtClean="0"/>
              <a:t>Online fridges , online toasters?</a:t>
            </a:r>
          </a:p>
          <a:p>
            <a:pPr lvl="1"/>
            <a:r>
              <a:rPr lang="en-US" dirty="0" smtClean="0"/>
              <a:t>HVAC equipment, boilers, valves, homes?</a:t>
            </a:r>
          </a:p>
          <a:p>
            <a:pPr lvl="1"/>
            <a:r>
              <a:rPr lang="en-US" dirty="0" smtClean="0"/>
              <a:t>Alarms or online cameras</a:t>
            </a:r>
          </a:p>
          <a:p>
            <a:r>
              <a:rPr lang="en-US" dirty="0" smtClean="0"/>
              <a:t>How far does the progression go?</a:t>
            </a:r>
          </a:p>
          <a:p>
            <a:r>
              <a:rPr lang="en-US" dirty="0" smtClean="0"/>
              <a:t>Who ends up with all the information. </a:t>
            </a:r>
          </a:p>
          <a:p>
            <a:pPr lvl="1"/>
            <a:r>
              <a:rPr lang="en-US" dirty="0" smtClean="0"/>
              <a:t>Google bought Nest for Information. Information is king now. </a:t>
            </a:r>
            <a:endParaRPr lang="en-CA" dirty="0"/>
          </a:p>
        </p:txBody>
      </p:sp>
      <p:pic>
        <p:nvPicPr>
          <p:cNvPr id="12290" name="Picture 2" descr="https://www.thesslstore.com/blog/wp-content/uploads/2017/08/iStock-69211882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2146" y="1449805"/>
            <a:ext cx="3202854" cy="1800726"/>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https://tamebay.com/wp-content/uploads/2017/02/amazon_logo.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5912" y="4234558"/>
            <a:ext cx="1601035" cy="1067357"/>
          </a:xfrm>
          <a:prstGeom prst="rect">
            <a:avLst/>
          </a:prstGeom>
          <a:noFill/>
          <a:extLst>
            <a:ext uri="{909E8E84-426E-40DD-AFC4-6F175D3DCCD1}">
              <a14:hiddenFill xmlns:a14="http://schemas.microsoft.com/office/drawing/2010/main">
                <a:solidFill>
                  <a:srgbClr val="FFFFFF"/>
                </a:solidFill>
              </a14:hiddenFill>
            </a:ext>
          </a:extLst>
        </p:spPr>
      </p:pic>
      <p:pic>
        <p:nvPicPr>
          <p:cNvPr id="12294" name="Picture 6" descr="https://trademarkcopyrightlaw.files.wordpress.com/2015/09/0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14545" y="4234558"/>
            <a:ext cx="1895580" cy="1067358"/>
          </a:xfrm>
          <a:prstGeom prst="rect">
            <a:avLst/>
          </a:prstGeom>
          <a:noFill/>
          <a:extLst>
            <a:ext uri="{909E8E84-426E-40DD-AFC4-6F175D3DCCD1}">
              <a14:hiddenFill xmlns:a14="http://schemas.microsoft.com/office/drawing/2010/main">
                <a:solidFill>
                  <a:srgbClr val="FFFFFF"/>
                </a:solidFill>
              </a14:hiddenFill>
            </a:ext>
          </a:extLst>
        </p:spPr>
      </p:pic>
      <p:pic>
        <p:nvPicPr>
          <p:cNvPr id="12296" name="Picture 8" descr="https://wallpaperstock.net/wallpapers/thumbs1/54822wide.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73711" y="4234558"/>
            <a:ext cx="1707773" cy="1067358"/>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12" descr="http://en.wikipedia.org/wiki/Special:FilePath/Canadian_Security_Intelligence_Service_logo.sv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5" name="AutoShape 14" descr="http://en.wikipedia.org/wiki/Special:FilePath/Canadian_Security_Intelligence_Service_logo.sv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6" name="AutoShape 16" descr="http://en.wikipedia.org/wiki/Special:FilePath/Canadian_Security_Intelligence_Service_logo.sv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12306" name="Picture 18" descr="http://img.rt.com/files/news/21/9a/f0/00/canada-foreign-spying-mosley.si.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86367" y="4234557"/>
            <a:ext cx="1874777" cy="1054223"/>
          </a:xfrm>
          <a:prstGeom prst="rect">
            <a:avLst/>
          </a:prstGeom>
          <a:noFill/>
          <a:extLst>
            <a:ext uri="{909E8E84-426E-40DD-AFC4-6F175D3DCCD1}">
              <a14:hiddenFill xmlns:a14="http://schemas.microsoft.com/office/drawing/2010/main">
                <a:solidFill>
                  <a:srgbClr val="FFFFFF"/>
                </a:solidFill>
              </a14:hiddenFill>
            </a:ext>
          </a:extLst>
        </p:spPr>
      </p:pic>
      <p:pic>
        <p:nvPicPr>
          <p:cNvPr id="12308" name="Picture 20" descr="http://www.valuewalk.com/wp-content/uploads/2015/10/Facebook-logo.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24818" y="4234557"/>
            <a:ext cx="2121633" cy="10673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5767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29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2294"/>
                                        </p:tgtEl>
                                        <p:attrNameLst>
                                          <p:attrName>style.visibility</p:attrName>
                                        </p:attrNameLst>
                                      </p:cBhvr>
                                      <p:to>
                                        <p:strVal val="visible"/>
                                      </p:to>
                                    </p:set>
                                    <p:anim calcmode="lin" valueType="num">
                                      <p:cBhvr additive="base">
                                        <p:cTn id="11" dur="500" fill="hold"/>
                                        <p:tgtEl>
                                          <p:spTgt spid="12294"/>
                                        </p:tgtEl>
                                        <p:attrNameLst>
                                          <p:attrName>ppt_x</p:attrName>
                                        </p:attrNameLst>
                                      </p:cBhvr>
                                      <p:tavLst>
                                        <p:tav tm="0">
                                          <p:val>
                                            <p:strVal val="#ppt_x"/>
                                          </p:val>
                                        </p:tav>
                                        <p:tav tm="100000">
                                          <p:val>
                                            <p:strVal val="#ppt_x"/>
                                          </p:val>
                                        </p:tav>
                                      </p:tavLst>
                                    </p:anim>
                                    <p:anim calcmode="lin" valueType="num">
                                      <p:cBhvr additive="base">
                                        <p:cTn id="12" dur="500" fill="hold"/>
                                        <p:tgtEl>
                                          <p:spTgt spid="1229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2296"/>
                                        </p:tgtEl>
                                        <p:attrNameLst>
                                          <p:attrName>style.visibility</p:attrName>
                                        </p:attrNameLst>
                                      </p:cBhvr>
                                      <p:to>
                                        <p:strVal val="visible"/>
                                      </p:to>
                                    </p:set>
                                    <p:animEffect transition="in" filter="randombar(horizontal)">
                                      <p:cBhvr>
                                        <p:cTn id="17" dur="500"/>
                                        <p:tgtEl>
                                          <p:spTgt spid="12296"/>
                                        </p:tgtEl>
                                      </p:cBhvr>
                                    </p:animEffec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nodeType="clickEffect">
                                  <p:stCondLst>
                                    <p:cond delay="0"/>
                                  </p:stCondLst>
                                  <p:childTnLst>
                                    <p:set>
                                      <p:cBhvr>
                                        <p:cTn id="21" dur="1" fill="hold">
                                          <p:stCondLst>
                                            <p:cond delay="0"/>
                                          </p:stCondLst>
                                        </p:cTn>
                                        <p:tgtEl>
                                          <p:spTgt spid="12308"/>
                                        </p:tgtEl>
                                        <p:attrNameLst>
                                          <p:attrName>style.visibility</p:attrName>
                                        </p:attrNameLst>
                                      </p:cBhvr>
                                      <p:to>
                                        <p:strVal val="visible"/>
                                      </p:to>
                                    </p:set>
                                    <p:anim calcmode="lin" valueType="num">
                                      <p:cBhvr>
                                        <p:cTn id="22" dur="1000" fill="hold"/>
                                        <p:tgtEl>
                                          <p:spTgt spid="12308"/>
                                        </p:tgtEl>
                                        <p:attrNameLst>
                                          <p:attrName>ppt_w</p:attrName>
                                        </p:attrNameLst>
                                      </p:cBhvr>
                                      <p:tavLst>
                                        <p:tav tm="0">
                                          <p:val>
                                            <p:fltVal val="0"/>
                                          </p:val>
                                        </p:tav>
                                        <p:tav tm="100000">
                                          <p:val>
                                            <p:strVal val="#ppt_w"/>
                                          </p:val>
                                        </p:tav>
                                      </p:tavLst>
                                    </p:anim>
                                    <p:anim calcmode="lin" valueType="num">
                                      <p:cBhvr>
                                        <p:cTn id="23" dur="1000" fill="hold"/>
                                        <p:tgtEl>
                                          <p:spTgt spid="12308"/>
                                        </p:tgtEl>
                                        <p:attrNameLst>
                                          <p:attrName>ppt_h</p:attrName>
                                        </p:attrNameLst>
                                      </p:cBhvr>
                                      <p:tavLst>
                                        <p:tav tm="0">
                                          <p:val>
                                            <p:fltVal val="0"/>
                                          </p:val>
                                        </p:tav>
                                        <p:tav tm="100000">
                                          <p:val>
                                            <p:strVal val="#ppt_h"/>
                                          </p:val>
                                        </p:tav>
                                      </p:tavLst>
                                    </p:anim>
                                    <p:anim calcmode="lin" valueType="num">
                                      <p:cBhvr>
                                        <p:cTn id="24" dur="1000" fill="hold"/>
                                        <p:tgtEl>
                                          <p:spTgt spid="12308"/>
                                        </p:tgtEl>
                                        <p:attrNameLst>
                                          <p:attrName>style.rotation</p:attrName>
                                        </p:attrNameLst>
                                      </p:cBhvr>
                                      <p:tavLst>
                                        <p:tav tm="0">
                                          <p:val>
                                            <p:fltVal val="90"/>
                                          </p:val>
                                        </p:tav>
                                        <p:tav tm="100000">
                                          <p:val>
                                            <p:fltVal val="0"/>
                                          </p:val>
                                        </p:tav>
                                      </p:tavLst>
                                    </p:anim>
                                    <p:animEffect transition="in" filter="fade">
                                      <p:cBhvr>
                                        <p:cTn id="25" dur="1000"/>
                                        <p:tgtEl>
                                          <p:spTgt spid="12308"/>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12306"/>
                                        </p:tgtEl>
                                        <p:attrNameLst>
                                          <p:attrName>style.visibility</p:attrName>
                                        </p:attrNameLst>
                                      </p:cBhvr>
                                      <p:to>
                                        <p:strVal val="visible"/>
                                      </p:to>
                                    </p:set>
                                    <p:anim calcmode="lin" valueType="num">
                                      <p:cBhvr>
                                        <p:cTn id="30" dur="500" fill="hold"/>
                                        <p:tgtEl>
                                          <p:spTgt spid="12306"/>
                                        </p:tgtEl>
                                        <p:attrNameLst>
                                          <p:attrName>ppt_w</p:attrName>
                                        </p:attrNameLst>
                                      </p:cBhvr>
                                      <p:tavLst>
                                        <p:tav tm="0">
                                          <p:val>
                                            <p:fltVal val="0"/>
                                          </p:val>
                                        </p:tav>
                                        <p:tav tm="100000">
                                          <p:val>
                                            <p:strVal val="#ppt_w"/>
                                          </p:val>
                                        </p:tav>
                                      </p:tavLst>
                                    </p:anim>
                                    <p:anim calcmode="lin" valueType="num">
                                      <p:cBhvr>
                                        <p:cTn id="31" dur="500" fill="hold"/>
                                        <p:tgtEl>
                                          <p:spTgt spid="12306"/>
                                        </p:tgtEl>
                                        <p:attrNameLst>
                                          <p:attrName>ppt_h</p:attrName>
                                        </p:attrNameLst>
                                      </p:cBhvr>
                                      <p:tavLst>
                                        <p:tav tm="0">
                                          <p:val>
                                            <p:fltVal val="0"/>
                                          </p:val>
                                        </p:tav>
                                        <p:tav tm="100000">
                                          <p:val>
                                            <p:strVal val="#ppt_h"/>
                                          </p:val>
                                        </p:tav>
                                      </p:tavLst>
                                    </p:anim>
                                    <p:animEffect transition="in" filter="fade">
                                      <p:cBhvr>
                                        <p:cTn id="32" dur="500"/>
                                        <p:tgtEl>
                                          <p:spTgt spid="123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Size does matter!</a:t>
            </a:r>
            <a:endParaRPr lang="en-CA" dirty="0"/>
          </a:p>
        </p:txBody>
      </p:sp>
      <p:pic>
        <p:nvPicPr>
          <p:cNvPr id="4" name="Content Placeholder 3"/>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2711768" y="1149396"/>
            <a:ext cx="6767836" cy="4948226"/>
          </a:xfrm>
        </p:spPr>
      </p:pic>
      <p:pic>
        <p:nvPicPr>
          <p:cNvPr id="4098" name="Picture 2" descr="https://www.multivu.com/players/English/7746254-texas-instruments-simplelink-dual-band-cc1350/image/cc1350-wireless-mcu-fits-on-your-fingertip-12-HR.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01649" y="1558526"/>
            <a:ext cx="6188075" cy="41299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1582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1000"/>
                                        <p:tgtEl>
                                          <p:spTgt spid="4098"/>
                                        </p:tgtEl>
                                      </p:cBhvr>
                                    </p:animEffect>
                                    <p:anim calcmode="lin" valueType="num">
                                      <p:cBhvr>
                                        <p:cTn id="8" dur="1000" fill="hold"/>
                                        <p:tgtEl>
                                          <p:spTgt spid="4098"/>
                                        </p:tgtEl>
                                        <p:attrNameLst>
                                          <p:attrName>ppt_x</p:attrName>
                                        </p:attrNameLst>
                                      </p:cBhvr>
                                      <p:tavLst>
                                        <p:tav tm="0">
                                          <p:val>
                                            <p:strVal val="#ppt_x"/>
                                          </p:val>
                                        </p:tav>
                                        <p:tav tm="100000">
                                          <p:val>
                                            <p:strVal val="#ppt_x"/>
                                          </p:val>
                                        </p:tav>
                                      </p:tavLst>
                                    </p:anim>
                                    <p:anim calcmode="lin" valueType="num">
                                      <p:cBhvr>
                                        <p:cTn id="9" dur="1000" fill="hold"/>
                                        <p:tgtEl>
                                          <p:spTgt spid="4098"/>
                                        </p:tgtEl>
                                        <p:attrNameLst>
                                          <p:attrName>ppt_y</p:attrName>
                                        </p:attrNameLst>
                                      </p:cBhvr>
                                      <p:tavLst>
                                        <p:tav tm="0">
                                          <p:val>
                                            <p:strVal val="#ppt_y+.1"/>
                                          </p:val>
                                        </p:tav>
                                        <p:tav tm="100000">
                                          <p:val>
                                            <p:strVal val="#ppt_y"/>
                                          </p:val>
                                        </p:tav>
                                      </p:tavLst>
                                    </p:anim>
                                  </p:childTnLst>
                                  <p:subTnLst>
                                    <p:set>
                                      <p:cBhvr override="childStyle">
                                        <p:cTn dur="1" fill="hold" display="0" masterRel="nextClick" afterEffect="1"/>
                                        <p:tgtEl>
                                          <p:spTgt spid="4098"/>
                                        </p:tgtEl>
                                        <p:attrNameLst>
                                          <p:attrName>style.visibility</p:attrName>
                                        </p:attrNameLst>
                                      </p:cBhvr>
                                      <p:to>
                                        <p:strVal val="hidden"/>
                                      </p:to>
                                    </p:set>
                                  </p:sub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$121 </a:t>
            </a:r>
            <a:r>
              <a:rPr lang="en-US" dirty="0" err="1" smtClean="0"/>
              <a:t>Bln</a:t>
            </a:r>
            <a:r>
              <a:rPr lang="en-US" dirty="0" smtClean="0"/>
              <a:t> </a:t>
            </a:r>
            <a:r>
              <a:rPr lang="en-US" dirty="0"/>
              <a:t>industry by 2021</a:t>
            </a:r>
          </a:p>
        </p:txBody>
      </p:sp>
      <p:pic>
        <p:nvPicPr>
          <p:cNvPr id="6" name="Content Placeholder 5"/>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2105036" y="1193357"/>
            <a:ext cx="7517266" cy="7487903"/>
          </a:xfrm>
        </p:spPr>
      </p:pic>
    </p:spTree>
    <p:extLst>
      <p:ext uri="{BB962C8B-B14F-4D97-AF65-F5344CB8AC3E}">
        <p14:creationId xmlns:p14="http://schemas.microsoft.com/office/powerpoint/2010/main" val="67124082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Where did it all start</a:t>
            </a:r>
            <a:endParaRPr lang="en-CA" dirty="0"/>
          </a:p>
        </p:txBody>
      </p:sp>
      <p:pic>
        <p:nvPicPr>
          <p:cNvPr id="2050" name="Picture 2" descr="https://www.ictlounge.com/Images/ti-99_with_tv.gif"/>
          <p:cNvPicPr>
            <a:picLocks noGrp="1" noChangeAspect="1" noChangeArrowheads="1"/>
          </p:cNvPicPr>
          <p:nvPr>
            <p:ph sz="quarter" idx="13"/>
          </p:nvPr>
        </p:nvPicPr>
        <p:blipFill>
          <a:blip r:embed="rId3">
            <a:extLst>
              <a:ext uri="{28A0092B-C50C-407E-A947-70E740481C1C}">
                <a14:useLocalDpi xmlns:a14="http://schemas.microsoft.com/office/drawing/2010/main" val="0"/>
              </a:ext>
            </a:extLst>
          </a:blip>
          <a:srcRect/>
          <a:stretch>
            <a:fillRect/>
          </a:stretch>
        </p:blipFill>
        <p:spPr bwMode="auto">
          <a:xfrm>
            <a:off x="3855757" y="2662341"/>
            <a:ext cx="3810000" cy="2647950"/>
          </a:xfrm>
          <a:prstGeom prst="rect">
            <a:avLst/>
          </a:prstGeom>
          <a:noFill/>
          <a:extLst>
            <a:ext uri="{909E8E84-426E-40DD-AFC4-6F175D3DCCD1}">
              <a14:hiddenFill xmlns:a14="http://schemas.microsoft.com/office/drawing/2010/main">
                <a:solidFill>
                  <a:srgbClr val="FFFFFF"/>
                </a:solidFill>
              </a14:hiddenFill>
            </a:ext>
          </a:extLst>
        </p:spPr>
      </p:pic>
      <p:sp>
        <p:nvSpPr>
          <p:cNvPr id="6" name="Down Arrow 5"/>
          <p:cNvSpPr/>
          <p:nvPr/>
        </p:nvSpPr>
        <p:spPr>
          <a:xfrm rot="5400000">
            <a:off x="7155190" y="2875653"/>
            <a:ext cx="2186609" cy="199229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TextBox 7"/>
          <p:cNvSpPr txBox="1"/>
          <p:nvPr/>
        </p:nvSpPr>
        <p:spPr>
          <a:xfrm>
            <a:off x="9285925" y="3610192"/>
            <a:ext cx="2760692" cy="523220"/>
          </a:xfrm>
          <a:prstGeom prst="rect">
            <a:avLst/>
          </a:prstGeom>
          <a:noFill/>
        </p:spPr>
        <p:txBody>
          <a:bodyPr wrap="none" rtlCol="0">
            <a:spAutoFit/>
          </a:bodyPr>
          <a:lstStyle/>
          <a:p>
            <a:r>
              <a:rPr lang="en-US" sz="2800" b="1" dirty="0" smtClean="0">
                <a:solidFill>
                  <a:schemeClr val="accent1">
                    <a:lumMod val="75000"/>
                  </a:schemeClr>
                </a:solidFill>
              </a:rPr>
              <a:t>Yes that is me!</a:t>
            </a:r>
            <a:endParaRPr lang="en-CA" sz="2800" b="1" dirty="0">
              <a:solidFill>
                <a:schemeClr val="accent1">
                  <a:lumMod val="75000"/>
                </a:schemeClr>
              </a:solidFill>
            </a:endParaRPr>
          </a:p>
        </p:txBody>
      </p:sp>
      <p:pic>
        <p:nvPicPr>
          <p:cNvPr id="9" name="Picture 8"/>
          <p:cNvPicPr>
            <a:picLocks noChangeAspect="1"/>
          </p:cNvPicPr>
          <p:nvPr/>
        </p:nvPicPr>
        <p:blipFill>
          <a:blip r:embed="rId4"/>
          <a:stretch>
            <a:fillRect/>
          </a:stretch>
        </p:blipFill>
        <p:spPr>
          <a:xfrm>
            <a:off x="4770783" y="2214694"/>
            <a:ext cx="2440281" cy="3314219"/>
          </a:xfrm>
          <a:prstGeom prst="rect">
            <a:avLst/>
          </a:prstGeom>
        </p:spPr>
      </p:pic>
    </p:spTree>
    <p:extLst>
      <p:ext uri="{BB962C8B-B14F-4D97-AF65-F5344CB8AC3E}">
        <p14:creationId xmlns:p14="http://schemas.microsoft.com/office/powerpoint/2010/main" val="3480436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wipe(down)">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2050"/>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1000"/>
                                        <p:tgtEl>
                                          <p:spTgt spid="6"/>
                                        </p:tgtEl>
                                      </p:cBhvr>
                                    </p:animEffect>
                                    <p:anim calcmode="lin" valueType="num">
                                      <p:cBhvr>
                                        <p:cTn id="21" dur="1000" fill="hold"/>
                                        <p:tgtEl>
                                          <p:spTgt spid="6"/>
                                        </p:tgtEl>
                                        <p:attrNameLst>
                                          <p:attrName>ppt_x</p:attrName>
                                        </p:attrNameLst>
                                      </p:cBhvr>
                                      <p:tavLst>
                                        <p:tav tm="0">
                                          <p:val>
                                            <p:strVal val="#ppt_x"/>
                                          </p:val>
                                        </p:tav>
                                        <p:tav tm="100000">
                                          <p:val>
                                            <p:strVal val="#ppt_x"/>
                                          </p:val>
                                        </p:tav>
                                      </p:tavLst>
                                    </p:anim>
                                    <p:anim calcmode="lin" valueType="num">
                                      <p:cBhvr>
                                        <p:cTn id="22" dur="1000" fill="hold"/>
                                        <p:tgtEl>
                                          <p:spTgt spid="6"/>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000"/>
                                        <p:tgtEl>
                                          <p:spTgt spid="8"/>
                                        </p:tgtEl>
                                      </p:cBhvr>
                                    </p:animEffect>
                                    <p:anim calcmode="lin" valueType="num">
                                      <p:cBhvr>
                                        <p:cTn id="26" dur="1000" fill="hold"/>
                                        <p:tgtEl>
                                          <p:spTgt spid="8"/>
                                        </p:tgtEl>
                                        <p:attrNameLst>
                                          <p:attrName>ppt_x</p:attrName>
                                        </p:attrNameLst>
                                      </p:cBhvr>
                                      <p:tavLst>
                                        <p:tav tm="0">
                                          <p:val>
                                            <p:strVal val="#ppt_x"/>
                                          </p:val>
                                        </p:tav>
                                        <p:tav tm="100000">
                                          <p:val>
                                            <p:strVal val="#ppt_x"/>
                                          </p:val>
                                        </p:tav>
                                      </p:tavLst>
                                    </p:anim>
                                    <p:anim calcmode="lin" valueType="num">
                                      <p:cBhvr>
                                        <p:cTn id="2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r>
              <a:rPr lang="en-US" dirty="0" smtClean="0"/>
              <a:t>20 Billion units </a:t>
            </a:r>
            <a:r>
              <a:rPr lang="en-US" dirty="0"/>
              <a:t>by 2020</a:t>
            </a:r>
            <a:br>
              <a:rPr lang="en-US" dirty="0"/>
            </a:br>
            <a:endParaRPr lang="en-CA" dirty="0"/>
          </a:p>
        </p:txBody>
      </p:sp>
      <p:pic>
        <p:nvPicPr>
          <p:cNvPr id="6" name="Content Placeholder 5"/>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2642166" y="1193357"/>
            <a:ext cx="6907665" cy="6880683"/>
          </a:xfrm>
        </p:spPr>
      </p:pic>
    </p:spTree>
    <p:extLst>
      <p:ext uri="{BB962C8B-B14F-4D97-AF65-F5344CB8AC3E}">
        <p14:creationId xmlns:p14="http://schemas.microsoft.com/office/powerpoint/2010/main" val="31781817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Everything talks to Everything</a:t>
            </a:r>
            <a:endParaRPr lang="en-CA" dirty="0"/>
          </a:p>
        </p:txBody>
      </p:sp>
      <p:pic>
        <p:nvPicPr>
          <p:cNvPr id="11" name="Content Placeholder 10"/>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919768" y="1455738"/>
            <a:ext cx="4352463" cy="4335462"/>
          </a:xfrm>
        </p:spPr>
      </p:pic>
      <p:sp>
        <p:nvSpPr>
          <p:cNvPr id="12" name="TextBox 11"/>
          <p:cNvSpPr txBox="1"/>
          <p:nvPr/>
        </p:nvSpPr>
        <p:spPr>
          <a:xfrm>
            <a:off x="4839286" y="1455738"/>
            <a:ext cx="712054" cy="369332"/>
          </a:xfrm>
          <a:prstGeom prst="rect">
            <a:avLst/>
          </a:prstGeom>
          <a:noFill/>
        </p:spPr>
        <p:txBody>
          <a:bodyPr wrap="none" rtlCol="0">
            <a:spAutoFit/>
          </a:bodyPr>
          <a:lstStyle/>
          <a:p>
            <a:r>
              <a:rPr lang="en-US" dirty="0" smtClean="0">
                <a:solidFill>
                  <a:schemeClr val="tx1">
                    <a:lumMod val="50000"/>
                    <a:lumOff val="50000"/>
                  </a:schemeClr>
                </a:solidFill>
                <a:latin typeface="Comic Sans MS" panose="030F0702030302020204" pitchFamily="66" charset="0"/>
              </a:rPr>
              <a:t>Apps</a:t>
            </a:r>
            <a:endParaRPr lang="en-CA" dirty="0">
              <a:solidFill>
                <a:schemeClr val="tx1">
                  <a:lumMod val="50000"/>
                  <a:lumOff val="50000"/>
                </a:schemeClr>
              </a:solidFill>
              <a:latin typeface="Comic Sans MS" panose="030F0702030302020204" pitchFamily="66" charset="0"/>
            </a:endParaRPr>
          </a:p>
        </p:txBody>
      </p:sp>
      <p:pic>
        <p:nvPicPr>
          <p:cNvPr id="14" name="Content Placeholder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44519" y="1468219"/>
            <a:ext cx="9206685" cy="9170723"/>
          </a:xfrm>
          <a:prstGeom prst="rect">
            <a:avLst/>
          </a:prstGeom>
        </p:spPr>
      </p:pic>
      <p:pic>
        <p:nvPicPr>
          <p:cNvPr id="14340" name="Picture 4" descr="View image on Twitt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34442" y="1193357"/>
            <a:ext cx="4747032" cy="53237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2092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340"/>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11"/>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xit" presetSubtype="0" fill="hold" nodeType="withEffect">
                                  <p:stCondLst>
                                    <p:cond delay="0"/>
                                  </p:stCondLst>
                                  <p:childTnLst>
                                    <p:set>
                                      <p:cBhvr>
                                        <p:cTn id="16" dur="1" fill="hold">
                                          <p:stCondLst>
                                            <p:cond delay="0"/>
                                          </p:stCondLst>
                                        </p:cTn>
                                        <p:tgtEl>
                                          <p:spTgt spid="1434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8" name="Picture 4" descr="https://i5.walmartimages.com/asr/f130098e-7d3f-4f7d-8234-fee38c19b68b_1.7cc1925e2c48070dc8340ae5fe74dc2f.jpeg?odnHeight=450&amp;odnWidth=450&amp;odnBg=FFFFF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64121" y="1431879"/>
            <a:ext cx="1309711" cy="130971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t>IoT and HVAC</a:t>
            </a:r>
            <a:endParaRPr lang="en-CA" dirty="0"/>
          </a:p>
        </p:txBody>
      </p:sp>
      <p:sp>
        <p:nvSpPr>
          <p:cNvPr id="3" name="Content Placeholder 2"/>
          <p:cNvSpPr>
            <a:spLocks noGrp="1"/>
          </p:cNvSpPr>
          <p:nvPr>
            <p:ph sz="quarter" idx="13"/>
          </p:nvPr>
        </p:nvSpPr>
        <p:spPr>
          <a:xfrm>
            <a:off x="758199" y="1431879"/>
            <a:ext cx="10363826" cy="4335379"/>
          </a:xfrm>
        </p:spPr>
        <p:txBody>
          <a:bodyPr>
            <a:normAutofit lnSpcReduction="10000"/>
          </a:bodyPr>
          <a:lstStyle/>
          <a:p>
            <a:endParaRPr lang="en-US" dirty="0" smtClean="0"/>
          </a:p>
          <a:p>
            <a:r>
              <a:rPr lang="en-US" dirty="0" smtClean="0"/>
              <a:t>Thermostats</a:t>
            </a:r>
          </a:p>
          <a:p>
            <a:r>
              <a:rPr lang="en-US" dirty="0" smtClean="0"/>
              <a:t>Valves</a:t>
            </a:r>
          </a:p>
          <a:p>
            <a:r>
              <a:rPr lang="en-US" dirty="0" smtClean="0"/>
              <a:t>Boilers</a:t>
            </a:r>
          </a:p>
          <a:p>
            <a:r>
              <a:rPr lang="en-US" dirty="0" smtClean="0"/>
              <a:t>Zone Controls</a:t>
            </a:r>
          </a:p>
          <a:p>
            <a:r>
              <a:rPr lang="en-US" dirty="0"/>
              <a:t>D</a:t>
            </a:r>
            <a:r>
              <a:rPr lang="en-US" dirty="0" smtClean="0"/>
              <a:t>ampers</a:t>
            </a:r>
          </a:p>
          <a:p>
            <a:r>
              <a:rPr lang="en-US" dirty="0" smtClean="0"/>
              <a:t>Sensors</a:t>
            </a:r>
          </a:p>
          <a:p>
            <a:pPr lvl="1"/>
            <a:r>
              <a:rPr lang="en-US" dirty="0" smtClean="0"/>
              <a:t>All kinds of sensors</a:t>
            </a:r>
          </a:p>
          <a:p>
            <a:endParaRPr lang="en-CA" dirty="0"/>
          </a:p>
        </p:txBody>
      </p:sp>
      <p:pic>
        <p:nvPicPr>
          <p:cNvPr id="16386" name="Picture 2" descr="https://tse4.mm.bing.net/th?id=OIP.aNE9zWrYz26XzWK0xNVFFAHaHZ&amp;pid=Api&amp;P=0&amp;w=300&amp;h=30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68700" y="1431879"/>
            <a:ext cx="1387521" cy="1387521"/>
          </a:xfrm>
          <a:prstGeom prst="rect">
            <a:avLst/>
          </a:prstGeom>
          <a:noFill/>
          <a:extLst>
            <a:ext uri="{909E8E84-426E-40DD-AFC4-6F175D3DCCD1}">
              <a14:hiddenFill xmlns:a14="http://schemas.microsoft.com/office/drawing/2010/main">
                <a:solidFill>
                  <a:srgbClr val="FFFFFF"/>
                </a:solidFill>
              </a14:hiddenFill>
            </a:ext>
          </a:extLst>
        </p:spPr>
      </p:pic>
      <p:pic>
        <p:nvPicPr>
          <p:cNvPr id="16390" name="Picture 6" descr="http://www.hbxcontrols.com/assets/images/feature/hbx-zon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16676" y="1600200"/>
            <a:ext cx="830378" cy="1383963"/>
          </a:xfrm>
          <a:prstGeom prst="rect">
            <a:avLst/>
          </a:prstGeom>
          <a:noFill/>
          <a:extLst>
            <a:ext uri="{909E8E84-426E-40DD-AFC4-6F175D3DCCD1}">
              <a14:hiddenFill xmlns:a14="http://schemas.microsoft.com/office/drawing/2010/main">
                <a:solidFill>
                  <a:srgbClr val="FFFFFF"/>
                </a:solidFill>
              </a14:hiddenFill>
            </a:ext>
          </a:extLst>
        </p:spPr>
      </p:pic>
      <p:pic>
        <p:nvPicPr>
          <p:cNvPr id="16392" name="Picture 8" descr="https://tse2.mm.bing.net/th?id=OIP.F80Qm5qBi7tpMat39FeruAAAAA&amp;pid=Api&amp;P=0&amp;w=300&amp;h=30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70819" y="1193357"/>
            <a:ext cx="1873380" cy="1873380"/>
          </a:xfrm>
          <a:prstGeom prst="rect">
            <a:avLst/>
          </a:prstGeom>
          <a:noFill/>
          <a:extLst>
            <a:ext uri="{909E8E84-426E-40DD-AFC4-6F175D3DCCD1}">
              <a14:hiddenFill xmlns:a14="http://schemas.microsoft.com/office/drawing/2010/main">
                <a:solidFill>
                  <a:srgbClr val="FFFFFF"/>
                </a:solidFill>
              </a14:hiddenFill>
            </a:ext>
          </a:extLst>
        </p:spPr>
      </p:pic>
      <p:pic>
        <p:nvPicPr>
          <p:cNvPr id="16394" name="Picture 10" descr="https://tse1.mm.bing.net/th?id=OIP.4hHEYX5N6tM5AWDA64dTRAHaE1&amp;pid=Api&amp;P=0&amp;w=250&amp;h=16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54545" y="3599568"/>
            <a:ext cx="1250855" cy="815558"/>
          </a:xfrm>
          <a:prstGeom prst="rect">
            <a:avLst/>
          </a:prstGeom>
          <a:noFill/>
          <a:extLst>
            <a:ext uri="{909E8E84-426E-40DD-AFC4-6F175D3DCCD1}">
              <a14:hiddenFill xmlns:a14="http://schemas.microsoft.com/office/drawing/2010/main">
                <a:solidFill>
                  <a:srgbClr val="FFFFFF"/>
                </a:solidFill>
              </a14:hiddenFill>
            </a:ext>
          </a:extLst>
        </p:spPr>
      </p:pic>
      <p:pic>
        <p:nvPicPr>
          <p:cNvPr id="16398" name="Picture 14" descr="https://tse4.mm.bing.net/th?id=OIP.714XXTFnAS41z5Z1uta8owHaDO&amp;pid=Api&amp;P=0&amp;w=405&amp;h=17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594629" y="4094133"/>
            <a:ext cx="2546323" cy="111283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512294" y="3344684"/>
            <a:ext cx="1504775" cy="1498897"/>
          </a:xfrm>
          <a:prstGeom prst="rect">
            <a:avLst/>
          </a:prstGeom>
        </p:spPr>
      </p:pic>
    </p:spTree>
    <p:extLst>
      <p:ext uri="{BB962C8B-B14F-4D97-AF65-F5344CB8AC3E}">
        <p14:creationId xmlns:p14="http://schemas.microsoft.com/office/powerpoint/2010/main" val="134464440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Where does it lead</a:t>
            </a:r>
            <a:endParaRPr lang="en-CA" dirty="0"/>
          </a:p>
        </p:txBody>
      </p:sp>
      <p:sp>
        <p:nvSpPr>
          <p:cNvPr id="3" name="Content Placeholder 2"/>
          <p:cNvSpPr>
            <a:spLocks noGrp="1"/>
          </p:cNvSpPr>
          <p:nvPr>
            <p:ph sz="quarter" idx="13"/>
          </p:nvPr>
        </p:nvSpPr>
        <p:spPr/>
        <p:txBody>
          <a:bodyPr/>
          <a:lstStyle/>
          <a:p>
            <a:endParaRPr lang="en-CA" dirty="0"/>
          </a:p>
        </p:txBody>
      </p:sp>
    </p:spTree>
    <p:extLst>
      <p:ext uri="{BB962C8B-B14F-4D97-AF65-F5344CB8AC3E}">
        <p14:creationId xmlns:p14="http://schemas.microsoft.com/office/powerpoint/2010/main" val="119171197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pic>
        <p:nvPicPr>
          <p:cNvPr id="4" name="Content Placeholder 3"/>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622175" y="217118"/>
            <a:ext cx="4947648" cy="6391699"/>
          </a:xfrm>
        </p:spPr>
      </p:pic>
      <p:sp>
        <p:nvSpPr>
          <p:cNvPr id="6" name="Oval 5"/>
          <p:cNvSpPr/>
          <p:nvPr/>
        </p:nvSpPr>
        <p:spPr>
          <a:xfrm>
            <a:off x="4823460" y="5193030"/>
            <a:ext cx="99060" cy="99060"/>
          </a:xfrm>
          <a:prstGeom prst="ellipse">
            <a:avLst/>
          </a:prstGeom>
          <a:noFill/>
          <a:ln w="28575">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Oval 6"/>
          <p:cNvSpPr/>
          <p:nvPr/>
        </p:nvSpPr>
        <p:spPr>
          <a:xfrm>
            <a:off x="4678680" y="5162550"/>
            <a:ext cx="99060" cy="99060"/>
          </a:xfrm>
          <a:prstGeom prst="ellipse">
            <a:avLst/>
          </a:prstGeom>
          <a:noFill/>
          <a:ln w="28575">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Oval 7"/>
          <p:cNvSpPr/>
          <p:nvPr/>
        </p:nvSpPr>
        <p:spPr>
          <a:xfrm>
            <a:off x="4533900" y="4903470"/>
            <a:ext cx="99060" cy="99060"/>
          </a:xfrm>
          <a:prstGeom prst="ellipse">
            <a:avLst/>
          </a:prstGeom>
          <a:noFill/>
          <a:ln w="28575">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Oval 8"/>
          <p:cNvSpPr/>
          <p:nvPr/>
        </p:nvSpPr>
        <p:spPr>
          <a:xfrm>
            <a:off x="7314691" y="4930140"/>
            <a:ext cx="99060" cy="99060"/>
          </a:xfrm>
          <a:prstGeom prst="ellipse">
            <a:avLst/>
          </a:prstGeom>
          <a:noFill/>
          <a:ln w="28575">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Oval 9"/>
          <p:cNvSpPr/>
          <p:nvPr/>
        </p:nvSpPr>
        <p:spPr>
          <a:xfrm>
            <a:off x="7455661" y="5063490"/>
            <a:ext cx="99060" cy="99060"/>
          </a:xfrm>
          <a:prstGeom prst="ellipse">
            <a:avLst/>
          </a:prstGeom>
          <a:noFill/>
          <a:ln w="28575">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 name="Oval 10"/>
          <p:cNvSpPr/>
          <p:nvPr/>
        </p:nvSpPr>
        <p:spPr>
          <a:xfrm>
            <a:off x="7585710" y="4930140"/>
            <a:ext cx="99060" cy="99060"/>
          </a:xfrm>
          <a:prstGeom prst="ellipse">
            <a:avLst/>
          </a:prstGeom>
          <a:noFill/>
          <a:ln w="28575">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Oval 11"/>
          <p:cNvSpPr/>
          <p:nvPr/>
        </p:nvSpPr>
        <p:spPr>
          <a:xfrm>
            <a:off x="5985510" y="4320540"/>
            <a:ext cx="99060" cy="99060"/>
          </a:xfrm>
          <a:prstGeom prst="ellipse">
            <a:avLst/>
          </a:prstGeom>
          <a:noFill/>
          <a:ln w="28575">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 name="Oval 12"/>
          <p:cNvSpPr/>
          <p:nvPr/>
        </p:nvSpPr>
        <p:spPr>
          <a:xfrm>
            <a:off x="5749290" y="4126230"/>
            <a:ext cx="99060" cy="99060"/>
          </a:xfrm>
          <a:prstGeom prst="ellipse">
            <a:avLst/>
          </a:prstGeom>
          <a:noFill/>
          <a:ln w="28575">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4" name="Oval 13"/>
          <p:cNvSpPr/>
          <p:nvPr/>
        </p:nvSpPr>
        <p:spPr>
          <a:xfrm>
            <a:off x="5006340" y="3642360"/>
            <a:ext cx="99060" cy="99060"/>
          </a:xfrm>
          <a:prstGeom prst="ellipse">
            <a:avLst/>
          </a:prstGeom>
          <a:noFill/>
          <a:ln w="28575">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 name="Oval 14"/>
          <p:cNvSpPr/>
          <p:nvPr/>
        </p:nvSpPr>
        <p:spPr>
          <a:xfrm>
            <a:off x="5494020" y="2465070"/>
            <a:ext cx="99060" cy="99060"/>
          </a:xfrm>
          <a:prstGeom prst="ellipse">
            <a:avLst/>
          </a:prstGeom>
          <a:noFill/>
          <a:ln w="28575">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6" name="Oval 15"/>
          <p:cNvSpPr/>
          <p:nvPr/>
        </p:nvSpPr>
        <p:spPr>
          <a:xfrm>
            <a:off x="5871210" y="2375948"/>
            <a:ext cx="99060" cy="99060"/>
          </a:xfrm>
          <a:prstGeom prst="ellipse">
            <a:avLst/>
          </a:prstGeom>
          <a:noFill/>
          <a:ln w="28575">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7" name="TextBox 16"/>
          <p:cNvSpPr txBox="1"/>
          <p:nvPr/>
        </p:nvSpPr>
        <p:spPr>
          <a:xfrm>
            <a:off x="697832" y="2225842"/>
            <a:ext cx="2517869" cy="3693319"/>
          </a:xfrm>
          <a:prstGeom prst="rect">
            <a:avLst/>
          </a:prstGeom>
          <a:noFill/>
        </p:spPr>
        <p:txBody>
          <a:bodyPr wrap="none" rtlCol="0">
            <a:spAutoFit/>
          </a:bodyPr>
          <a:lstStyle/>
          <a:p>
            <a:pPr marL="285750" indent="-285750">
              <a:buFont typeface="Arial" panose="020B0604020202020204" pitchFamily="34" charset="0"/>
              <a:buChar char="•"/>
            </a:pPr>
            <a:r>
              <a:rPr lang="en-US" dirty="0" smtClean="0">
                <a:latin typeface="Tahoma" panose="020B0604030504040204" pitchFamily="34" charset="0"/>
              </a:rPr>
              <a:t>Boiler Temperature</a:t>
            </a:r>
          </a:p>
          <a:p>
            <a:pPr marL="285750" indent="-285750">
              <a:buFont typeface="Arial" panose="020B0604020202020204" pitchFamily="34" charset="0"/>
              <a:buChar char="•"/>
            </a:pPr>
            <a:endParaRPr lang="en-US" dirty="0" smtClean="0">
              <a:latin typeface="Tahoma" panose="020B0604030504040204" pitchFamily="34" charset="0"/>
            </a:endParaRPr>
          </a:p>
          <a:p>
            <a:pPr marL="285750" indent="-285750">
              <a:buFont typeface="Arial" panose="020B0604020202020204" pitchFamily="34" charset="0"/>
              <a:buChar char="•"/>
            </a:pPr>
            <a:r>
              <a:rPr lang="en-US" dirty="0" smtClean="0">
                <a:latin typeface="Tahoma" panose="020B0604030504040204" pitchFamily="34" charset="0"/>
              </a:rPr>
              <a:t>DHW Temperature</a:t>
            </a:r>
          </a:p>
          <a:p>
            <a:pPr marL="285750" indent="-285750">
              <a:buFont typeface="Arial" panose="020B0604020202020204" pitchFamily="34" charset="0"/>
              <a:buChar char="•"/>
            </a:pPr>
            <a:endParaRPr lang="en-US" dirty="0" smtClean="0">
              <a:latin typeface="Tahoma" panose="020B0604030504040204" pitchFamily="34" charset="0"/>
            </a:endParaRPr>
          </a:p>
          <a:p>
            <a:pPr marL="285750" indent="-285750">
              <a:buFont typeface="Arial" panose="020B0604020202020204" pitchFamily="34" charset="0"/>
              <a:buChar char="•"/>
            </a:pPr>
            <a:r>
              <a:rPr lang="en-US" dirty="0" smtClean="0">
                <a:latin typeface="Tahoma" panose="020B0604030504040204" pitchFamily="34" charset="0"/>
              </a:rPr>
              <a:t>Heating BTU’s</a:t>
            </a:r>
          </a:p>
          <a:p>
            <a:pPr marL="285750" indent="-285750">
              <a:buFont typeface="Arial" panose="020B0604020202020204" pitchFamily="34" charset="0"/>
              <a:buChar char="•"/>
            </a:pPr>
            <a:endParaRPr lang="en-US" dirty="0">
              <a:latin typeface="Tahoma" panose="020B0604030504040204" pitchFamily="34" charset="0"/>
            </a:endParaRPr>
          </a:p>
          <a:p>
            <a:pPr marL="285750" indent="-285750">
              <a:buFont typeface="Arial" panose="020B0604020202020204" pitchFamily="34" charset="0"/>
              <a:buChar char="•"/>
            </a:pPr>
            <a:r>
              <a:rPr lang="en-US" dirty="0" smtClean="0">
                <a:latin typeface="Tahoma" panose="020B0604030504040204" pitchFamily="34" charset="0"/>
              </a:rPr>
              <a:t>Room Temperatures</a:t>
            </a:r>
          </a:p>
          <a:p>
            <a:pPr marL="285750" indent="-285750">
              <a:buFont typeface="Arial" panose="020B0604020202020204" pitchFamily="34" charset="0"/>
              <a:buChar char="•"/>
            </a:pPr>
            <a:endParaRPr lang="en-US" dirty="0">
              <a:latin typeface="Tahoma" panose="020B0604030504040204" pitchFamily="34" charset="0"/>
            </a:endParaRPr>
          </a:p>
          <a:p>
            <a:pPr marL="285750" indent="-285750">
              <a:buFont typeface="Arial" panose="020B0604020202020204" pitchFamily="34" charset="0"/>
              <a:buChar char="•"/>
            </a:pPr>
            <a:r>
              <a:rPr lang="en-US" dirty="0" smtClean="0">
                <a:latin typeface="Tahoma" panose="020B0604030504040204" pitchFamily="34" charset="0"/>
              </a:rPr>
              <a:t>Room Air Quality</a:t>
            </a:r>
          </a:p>
          <a:p>
            <a:pPr marL="285750" indent="-285750">
              <a:buFont typeface="Arial" panose="020B0604020202020204" pitchFamily="34" charset="0"/>
              <a:buChar char="•"/>
            </a:pPr>
            <a:endParaRPr lang="en-US" dirty="0">
              <a:latin typeface="Tahoma" panose="020B0604030504040204" pitchFamily="34" charset="0"/>
            </a:endParaRPr>
          </a:p>
          <a:p>
            <a:pPr marL="285750" indent="-285750">
              <a:buFont typeface="Arial" panose="020B0604020202020204" pitchFamily="34" charset="0"/>
              <a:buChar char="•"/>
            </a:pPr>
            <a:r>
              <a:rPr lang="en-US" dirty="0" smtClean="0">
                <a:latin typeface="Tahoma" panose="020B0604030504040204" pitchFamily="34" charset="0"/>
              </a:rPr>
              <a:t>Leak detection</a:t>
            </a:r>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endParaRPr lang="en-CA" dirty="0"/>
          </a:p>
        </p:txBody>
      </p:sp>
    </p:spTree>
    <p:extLst>
      <p:ext uri="{BB962C8B-B14F-4D97-AF65-F5344CB8AC3E}">
        <p14:creationId xmlns:p14="http://schemas.microsoft.com/office/powerpoint/2010/main" val="733493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repeatCount="indefinite" fill="hold" grpId="0" nodeType="clickEffect">
                                  <p:stCondLst>
                                    <p:cond delay="0"/>
                                  </p:stCondLst>
                                  <p:endCondLst>
                                    <p:cond evt="onNext" delay="0">
                                      <p:tgtEl>
                                        <p:sldTgt/>
                                      </p:tgtEl>
                                    </p:cond>
                                  </p:endCondLst>
                                  <p:childTnLst>
                                    <p:animRot by="21600000">
                                      <p:cBhvr>
                                        <p:cTn id="6" dur="2000" fill="hold"/>
                                        <p:tgtEl>
                                          <p:spTgt spid="10"/>
                                        </p:tgtEl>
                                        <p:attrNameLst>
                                          <p:attrName>r</p:attrName>
                                        </p:attrNameLst>
                                      </p:cBhvr>
                                    </p:animRot>
                                  </p:childTnLst>
                                </p:cTn>
                              </p:par>
                              <p:par>
                                <p:cTn id="7" presetID="8" presetClass="emph" presetSubtype="0" repeatCount="indefinite" fill="hold" grpId="0" nodeType="withEffect">
                                  <p:stCondLst>
                                    <p:cond delay="0"/>
                                  </p:stCondLst>
                                  <p:endCondLst>
                                    <p:cond evt="onNext" delay="0">
                                      <p:tgtEl>
                                        <p:sldTgt/>
                                      </p:tgtEl>
                                    </p:cond>
                                  </p:endCondLst>
                                  <p:childTnLst>
                                    <p:animRot by="21600000">
                                      <p:cBhvr>
                                        <p:cTn id="8" dur="2000" fill="hold"/>
                                        <p:tgtEl>
                                          <p:spTgt spid="7"/>
                                        </p:tgtEl>
                                        <p:attrNameLst>
                                          <p:attrName>r</p:attrName>
                                        </p:attrNameLst>
                                      </p:cBhvr>
                                    </p:animRot>
                                  </p:childTnLst>
                                </p:cTn>
                              </p:par>
                            </p:childTnLst>
                          </p:cTn>
                        </p:par>
                      </p:childTnLst>
                    </p:cTn>
                  </p:par>
                  <p:par>
                    <p:cTn id="9" fill="hold">
                      <p:stCondLst>
                        <p:cond delay="indefinite"/>
                      </p:stCondLst>
                      <p:childTnLst>
                        <p:par>
                          <p:cTn id="10" fill="hold">
                            <p:stCondLst>
                              <p:cond delay="0"/>
                            </p:stCondLst>
                            <p:childTnLst>
                              <p:par>
                                <p:cTn id="11" presetID="8" presetClass="emph" presetSubtype="0" repeatCount="indefinite" fill="hold" grpId="0" nodeType="clickEffect">
                                  <p:stCondLst>
                                    <p:cond delay="0"/>
                                  </p:stCondLst>
                                  <p:endCondLst>
                                    <p:cond evt="onNext" delay="0">
                                      <p:tgtEl>
                                        <p:sldTgt/>
                                      </p:tgtEl>
                                    </p:cond>
                                  </p:endCondLst>
                                  <p:childTnLst>
                                    <p:animRot by="21600000">
                                      <p:cBhvr>
                                        <p:cTn id="12" dur="2000" fill="hold"/>
                                        <p:tgtEl>
                                          <p:spTgt spid="8"/>
                                        </p:tgtEl>
                                        <p:attrNameLst>
                                          <p:attrName>r</p:attrName>
                                        </p:attrNameLst>
                                      </p:cBhvr>
                                    </p:animRot>
                                  </p:childTnLst>
                                </p:cTn>
                              </p:par>
                              <p:par>
                                <p:cTn id="13" presetID="8" presetClass="emph" presetSubtype="0" repeatCount="indefinite" fill="hold" grpId="0" nodeType="withEffect">
                                  <p:stCondLst>
                                    <p:cond delay="0"/>
                                  </p:stCondLst>
                                  <p:endCondLst>
                                    <p:cond evt="onNext" delay="0">
                                      <p:tgtEl>
                                        <p:sldTgt/>
                                      </p:tgtEl>
                                    </p:cond>
                                  </p:endCondLst>
                                  <p:childTnLst>
                                    <p:animRot by="21600000">
                                      <p:cBhvr>
                                        <p:cTn id="14" dur="2000" fill="hold"/>
                                        <p:tgtEl>
                                          <p:spTgt spid="6"/>
                                        </p:tgtEl>
                                        <p:attrNameLst>
                                          <p:attrName>r</p:attrName>
                                        </p:attrNameLst>
                                      </p:cBhvr>
                                    </p:animRot>
                                  </p:childTnLst>
                                </p:cTn>
                              </p:par>
                              <p:par>
                                <p:cTn id="15" presetID="8" presetClass="emph" presetSubtype="0" repeatCount="indefinite" fill="hold" grpId="0" nodeType="withEffect">
                                  <p:stCondLst>
                                    <p:cond delay="0"/>
                                  </p:stCondLst>
                                  <p:endCondLst>
                                    <p:cond evt="onNext" delay="0">
                                      <p:tgtEl>
                                        <p:sldTgt/>
                                      </p:tgtEl>
                                    </p:cond>
                                  </p:endCondLst>
                                  <p:childTnLst>
                                    <p:animRot by="21600000">
                                      <p:cBhvr>
                                        <p:cTn id="16" dur="2000" fill="hold"/>
                                        <p:tgtEl>
                                          <p:spTgt spid="9"/>
                                        </p:tgtEl>
                                        <p:attrNameLst>
                                          <p:attrName>r</p:attrName>
                                        </p:attrNameLst>
                                      </p:cBhvr>
                                    </p:animRot>
                                  </p:childTnLst>
                                </p:cTn>
                              </p:par>
                              <p:par>
                                <p:cTn id="17" presetID="8" presetClass="emph" presetSubtype="0" repeatCount="indefinite" fill="hold" grpId="0" nodeType="withEffect">
                                  <p:stCondLst>
                                    <p:cond delay="0"/>
                                  </p:stCondLst>
                                  <p:endCondLst>
                                    <p:cond evt="onNext" delay="0">
                                      <p:tgtEl>
                                        <p:sldTgt/>
                                      </p:tgtEl>
                                    </p:cond>
                                  </p:endCondLst>
                                  <p:childTnLst>
                                    <p:animRot by="21600000">
                                      <p:cBhvr>
                                        <p:cTn id="18" dur="2000" fill="hold"/>
                                        <p:tgtEl>
                                          <p:spTgt spid="11"/>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8" presetClass="emph" presetSubtype="0" repeatCount="indefinite" fill="hold" grpId="0" nodeType="clickEffect">
                                  <p:stCondLst>
                                    <p:cond delay="0"/>
                                  </p:stCondLst>
                                  <p:endCondLst>
                                    <p:cond evt="onNext" delay="0">
                                      <p:tgtEl>
                                        <p:sldTgt/>
                                      </p:tgtEl>
                                    </p:cond>
                                  </p:endCondLst>
                                  <p:childTnLst>
                                    <p:animRot by="21600000">
                                      <p:cBhvr>
                                        <p:cTn id="22" dur="2000" fill="hold"/>
                                        <p:tgtEl>
                                          <p:spTgt spid="13"/>
                                        </p:tgtEl>
                                        <p:attrNameLst>
                                          <p:attrName>r</p:attrName>
                                        </p:attrNameLst>
                                      </p:cBhvr>
                                    </p:animRot>
                                  </p:childTnLst>
                                </p:cTn>
                              </p:par>
                              <p:par>
                                <p:cTn id="23" presetID="8" presetClass="emph" presetSubtype="0" repeatCount="indefinite" fill="hold" grpId="0" nodeType="withEffect">
                                  <p:stCondLst>
                                    <p:cond delay="0"/>
                                  </p:stCondLst>
                                  <p:endCondLst>
                                    <p:cond evt="onNext" delay="0">
                                      <p:tgtEl>
                                        <p:sldTgt/>
                                      </p:tgtEl>
                                    </p:cond>
                                  </p:endCondLst>
                                  <p:childTnLst>
                                    <p:animRot by="21600000">
                                      <p:cBhvr>
                                        <p:cTn id="24" dur="2000" fill="hold"/>
                                        <p:tgtEl>
                                          <p:spTgt spid="15"/>
                                        </p:tgtEl>
                                        <p:attrNameLst>
                                          <p:attrName>r</p:attrName>
                                        </p:attrNameLst>
                                      </p:cBhvr>
                                    </p:animRot>
                                  </p:childTnLst>
                                </p:cTn>
                              </p:par>
                            </p:childTnLst>
                          </p:cTn>
                        </p:par>
                      </p:childTnLst>
                    </p:cTn>
                  </p:par>
                  <p:par>
                    <p:cTn id="25" fill="hold">
                      <p:stCondLst>
                        <p:cond delay="indefinite"/>
                      </p:stCondLst>
                      <p:childTnLst>
                        <p:par>
                          <p:cTn id="26" fill="hold">
                            <p:stCondLst>
                              <p:cond delay="0"/>
                            </p:stCondLst>
                            <p:childTnLst>
                              <p:par>
                                <p:cTn id="27" presetID="8" presetClass="emph" presetSubtype="0" repeatCount="indefinite" fill="hold" grpId="0" nodeType="clickEffect">
                                  <p:stCondLst>
                                    <p:cond delay="0"/>
                                  </p:stCondLst>
                                  <p:endCondLst>
                                    <p:cond evt="onNext" delay="0">
                                      <p:tgtEl>
                                        <p:sldTgt/>
                                      </p:tgtEl>
                                    </p:cond>
                                  </p:endCondLst>
                                  <p:childTnLst>
                                    <p:animRot by="21600000">
                                      <p:cBhvr>
                                        <p:cTn id="28" dur="2000" fill="hold"/>
                                        <p:tgtEl>
                                          <p:spTgt spid="14"/>
                                        </p:tgtEl>
                                        <p:attrNameLst>
                                          <p:attrName>r</p:attrName>
                                        </p:attrNameLst>
                                      </p:cBhvr>
                                    </p:animRot>
                                  </p:childTnLst>
                                </p:cTn>
                              </p:par>
                            </p:childTnLst>
                          </p:cTn>
                        </p:par>
                      </p:childTnLst>
                    </p:cTn>
                  </p:par>
                  <p:par>
                    <p:cTn id="29" fill="hold">
                      <p:stCondLst>
                        <p:cond delay="indefinite"/>
                      </p:stCondLst>
                      <p:childTnLst>
                        <p:par>
                          <p:cTn id="30" fill="hold">
                            <p:stCondLst>
                              <p:cond delay="0"/>
                            </p:stCondLst>
                            <p:childTnLst>
                              <p:par>
                                <p:cTn id="31" presetID="8" presetClass="emph" presetSubtype="0" repeatCount="indefinite" fill="hold" grpId="0" nodeType="clickEffect">
                                  <p:stCondLst>
                                    <p:cond delay="0"/>
                                  </p:stCondLst>
                                  <p:childTnLst>
                                    <p:animRot by="21600000">
                                      <p:cBhvr>
                                        <p:cTn id="32" dur="2000" fill="hold"/>
                                        <p:tgtEl>
                                          <p:spTgt spid="16"/>
                                        </p:tgtEl>
                                        <p:attrNameLst>
                                          <p:attrName>r</p:attrName>
                                        </p:attrNameLst>
                                      </p:cBhvr>
                                    </p:animRot>
                                  </p:childTnLst>
                                </p:cTn>
                              </p:par>
                              <p:par>
                                <p:cTn id="33" presetID="8" presetClass="emph" presetSubtype="0" repeatCount="indefinite" fill="hold" grpId="0" nodeType="withEffect">
                                  <p:stCondLst>
                                    <p:cond delay="0"/>
                                  </p:stCondLst>
                                  <p:childTnLst>
                                    <p:animRot by="21600000">
                                      <p:cBhvr>
                                        <p:cTn id="34" dur="2000" fill="hold"/>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does IoT help HVAC</a:t>
            </a:r>
            <a:endParaRPr lang="en-CA" dirty="0"/>
          </a:p>
        </p:txBody>
      </p:sp>
      <p:sp>
        <p:nvSpPr>
          <p:cNvPr id="3" name="Content Placeholder 2"/>
          <p:cNvSpPr>
            <a:spLocks noGrp="1"/>
          </p:cNvSpPr>
          <p:nvPr>
            <p:ph sz="quarter" idx="13"/>
          </p:nvPr>
        </p:nvSpPr>
        <p:spPr>
          <a:xfrm>
            <a:off x="914399" y="1431879"/>
            <a:ext cx="10363826" cy="4335379"/>
          </a:xfrm>
        </p:spPr>
        <p:txBody>
          <a:bodyPr>
            <a:normAutofit fontScale="92500" lnSpcReduction="20000"/>
          </a:bodyPr>
          <a:lstStyle/>
          <a:p>
            <a:r>
              <a:rPr lang="en-US" dirty="0" smtClean="0"/>
              <a:t>Everything at your fingertips</a:t>
            </a:r>
          </a:p>
          <a:p>
            <a:r>
              <a:rPr lang="en-US" dirty="0" smtClean="0"/>
              <a:t>Change settings on the fly </a:t>
            </a:r>
          </a:p>
          <a:p>
            <a:pPr lvl="1"/>
            <a:r>
              <a:rPr lang="en-US" dirty="0" smtClean="0"/>
              <a:t>without being on site</a:t>
            </a:r>
          </a:p>
          <a:p>
            <a:r>
              <a:rPr lang="en-US" dirty="0" smtClean="0"/>
              <a:t>Way easier to troubleshoot</a:t>
            </a:r>
          </a:p>
          <a:p>
            <a:r>
              <a:rPr lang="en-US" dirty="0" smtClean="0"/>
              <a:t>You know before your customer does</a:t>
            </a:r>
          </a:p>
          <a:p>
            <a:r>
              <a:rPr lang="en-US" dirty="0" smtClean="0"/>
              <a:t>Flow, pressure and leak detection</a:t>
            </a:r>
          </a:p>
          <a:p>
            <a:r>
              <a:rPr lang="en-US" dirty="0" smtClean="0"/>
              <a:t>Custom alarms and emails</a:t>
            </a:r>
          </a:p>
          <a:p>
            <a:r>
              <a:rPr lang="en-US" dirty="0" smtClean="0"/>
              <a:t>System overview in one glance</a:t>
            </a:r>
          </a:p>
          <a:p>
            <a:r>
              <a:rPr lang="en-US" dirty="0" smtClean="0"/>
              <a:t>Devices are getting easier and easier to install and setup</a:t>
            </a:r>
          </a:p>
          <a:p>
            <a:endParaRPr lang="en-CA"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9909" y="1158014"/>
            <a:ext cx="913712" cy="1625189"/>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15094" y="1431879"/>
            <a:ext cx="912551" cy="1834415"/>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89048" y="1765088"/>
            <a:ext cx="945749" cy="1901148"/>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05387" y="2291985"/>
            <a:ext cx="957104" cy="1702370"/>
          </a:xfrm>
          <a:prstGeom prst="rect">
            <a:avLst/>
          </a:prstGeom>
        </p:spPr>
      </p:pic>
      <p:pic>
        <p:nvPicPr>
          <p:cNvPr id="19458" name="Picture 2" descr="https://tse3.mm.bing.net/th?id=OIP.3mcfvZlouiECaO3MP43kBQHaIG&amp;pid=Api&amp;P=0&amp;w=300&amp;h=30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446645" y="4246401"/>
            <a:ext cx="1368374" cy="14927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127957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Network types</a:t>
            </a:r>
            <a:endParaRPr lang="en-CA" dirty="0"/>
          </a:p>
        </p:txBody>
      </p:sp>
      <p:sp>
        <p:nvSpPr>
          <p:cNvPr id="3" name="Content Placeholder 2"/>
          <p:cNvSpPr>
            <a:spLocks noGrp="1"/>
          </p:cNvSpPr>
          <p:nvPr>
            <p:ph sz="quarter" idx="13"/>
          </p:nvPr>
        </p:nvSpPr>
        <p:spPr>
          <a:xfrm>
            <a:off x="913774" y="2367092"/>
            <a:ext cx="6282156" cy="3424107"/>
          </a:xfrm>
        </p:spPr>
        <p:txBody>
          <a:bodyPr>
            <a:normAutofit lnSpcReduction="10000"/>
          </a:bodyPr>
          <a:lstStyle/>
          <a:p>
            <a:r>
              <a:rPr lang="en-US" b="1" dirty="0" smtClean="0"/>
              <a:t>Star – </a:t>
            </a:r>
            <a:r>
              <a:rPr lang="en-US" dirty="0" smtClean="0"/>
              <a:t>Each item must talk to a central point to talk with any other items</a:t>
            </a:r>
            <a:endParaRPr lang="en-US" b="1" dirty="0" smtClean="0"/>
          </a:p>
          <a:p>
            <a:r>
              <a:rPr lang="en-US" b="1" dirty="0" smtClean="0"/>
              <a:t>Bus - </a:t>
            </a:r>
            <a:r>
              <a:rPr lang="en-US" dirty="0" smtClean="0"/>
              <a:t>This is typical LAN connection in your office. </a:t>
            </a:r>
            <a:endParaRPr lang="en-US" b="1" dirty="0" smtClean="0"/>
          </a:p>
          <a:p>
            <a:r>
              <a:rPr lang="en-US" b="1" dirty="0" smtClean="0"/>
              <a:t>Mesh</a:t>
            </a:r>
            <a:r>
              <a:rPr lang="en-US" dirty="0" smtClean="0"/>
              <a:t> </a:t>
            </a:r>
            <a:r>
              <a:rPr lang="en-US" b="1" dirty="0" smtClean="0"/>
              <a:t>-</a:t>
            </a:r>
            <a:r>
              <a:rPr lang="en-US" dirty="0" smtClean="0"/>
              <a:t> all items can talk with any other in the network directly, faster and best for hopping</a:t>
            </a:r>
          </a:p>
          <a:p>
            <a:pPr marL="0" indent="0">
              <a:buNone/>
            </a:pPr>
            <a:endParaRPr lang="en-CA" b="1"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95930" y="2518115"/>
            <a:ext cx="4814277" cy="2708031"/>
          </a:xfrm>
          <a:prstGeom prst="rect">
            <a:avLst/>
          </a:prstGeom>
        </p:spPr>
      </p:pic>
    </p:spTree>
    <p:extLst>
      <p:ext uri="{BB962C8B-B14F-4D97-AF65-F5344CB8AC3E}">
        <p14:creationId xmlns:p14="http://schemas.microsoft.com/office/powerpoint/2010/main" val="253782042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Security</a:t>
            </a:r>
            <a:endParaRPr lang="en-CA" dirty="0"/>
          </a:p>
        </p:txBody>
      </p:sp>
      <p:sp>
        <p:nvSpPr>
          <p:cNvPr id="3" name="Content Placeholder 2"/>
          <p:cNvSpPr>
            <a:spLocks noGrp="1"/>
          </p:cNvSpPr>
          <p:nvPr>
            <p:ph sz="quarter" idx="13"/>
          </p:nvPr>
        </p:nvSpPr>
        <p:spPr/>
        <p:txBody>
          <a:bodyPr>
            <a:normAutofit fontScale="85000" lnSpcReduction="20000"/>
          </a:bodyPr>
          <a:lstStyle/>
          <a:p>
            <a:r>
              <a:rPr lang="en-US" dirty="0" smtClean="0"/>
              <a:t>Standard Alpha </a:t>
            </a:r>
            <a:r>
              <a:rPr lang="en-US" dirty="0"/>
              <a:t>N</a:t>
            </a:r>
            <a:r>
              <a:rPr lang="en-US" dirty="0" smtClean="0"/>
              <a:t>umeric encryption(Cyphers)</a:t>
            </a:r>
          </a:p>
          <a:p>
            <a:pPr lvl="1"/>
            <a:r>
              <a:rPr lang="en-US" dirty="0" smtClean="0"/>
              <a:t>There is lots of encryption algorithms but over head can be an issue</a:t>
            </a:r>
          </a:p>
          <a:p>
            <a:pPr lvl="1"/>
            <a:r>
              <a:rPr lang="en-US" dirty="0" smtClean="0"/>
              <a:t>Realigning or having a standard key to unlock the message</a:t>
            </a:r>
          </a:p>
          <a:p>
            <a:pPr lvl="2"/>
            <a:endParaRPr lang="en-US" dirty="0" smtClean="0"/>
          </a:p>
          <a:p>
            <a:r>
              <a:rPr lang="en-US" dirty="0" smtClean="0"/>
              <a:t>AES 128,256</a:t>
            </a:r>
          </a:p>
          <a:p>
            <a:pPr lvl="1"/>
            <a:r>
              <a:rPr lang="en-US" dirty="0" smtClean="0"/>
              <a:t>Advanced Encryption Standard</a:t>
            </a:r>
          </a:p>
          <a:p>
            <a:r>
              <a:rPr lang="en-US" dirty="0" smtClean="0"/>
              <a:t>RSA </a:t>
            </a:r>
          </a:p>
          <a:p>
            <a:pPr lvl="1"/>
            <a:r>
              <a:rPr lang="en-US" dirty="0" smtClean="0"/>
              <a:t>Uses huge prime number sets</a:t>
            </a:r>
          </a:p>
          <a:p>
            <a:r>
              <a:rPr lang="en-US" dirty="0" smtClean="0"/>
              <a:t>HASHING</a:t>
            </a:r>
          </a:p>
          <a:p>
            <a:pPr lvl="1"/>
            <a:r>
              <a:rPr lang="en-US" dirty="0" smtClean="0"/>
              <a:t>Sort of like number compression</a:t>
            </a:r>
          </a:p>
          <a:p>
            <a:r>
              <a:rPr lang="en-US" dirty="0" smtClean="0"/>
              <a:t>Quantum Encryption</a:t>
            </a:r>
          </a:p>
          <a:p>
            <a:pPr lvl="1"/>
            <a:r>
              <a:rPr lang="en-US" dirty="0" smtClean="0"/>
              <a:t>This is the coolest</a:t>
            </a:r>
          </a:p>
          <a:p>
            <a:pPr lvl="1"/>
            <a:endParaRPr lang="en-CA" dirty="0"/>
          </a:p>
        </p:txBody>
      </p:sp>
    </p:spTree>
    <p:extLst>
      <p:ext uri="{BB962C8B-B14F-4D97-AF65-F5344CB8AC3E}">
        <p14:creationId xmlns:p14="http://schemas.microsoft.com/office/powerpoint/2010/main" val="171912534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Quantum Encryptions</a:t>
            </a:r>
            <a:endParaRPr lang="en-CA" dirty="0"/>
          </a:p>
        </p:txBody>
      </p:sp>
      <p:sp>
        <p:nvSpPr>
          <p:cNvPr id="3" name="Content Placeholder 2"/>
          <p:cNvSpPr>
            <a:spLocks noGrp="1"/>
          </p:cNvSpPr>
          <p:nvPr>
            <p:ph sz="quarter" idx="13"/>
          </p:nvPr>
        </p:nvSpPr>
        <p:spPr/>
        <p:txBody>
          <a:bodyPr>
            <a:normAutofit fontScale="70000" lnSpcReduction="20000"/>
          </a:bodyPr>
          <a:lstStyle/>
          <a:p>
            <a:r>
              <a:rPr lang="en-US" dirty="0"/>
              <a:t>What is Quantum Cryptography?</a:t>
            </a:r>
          </a:p>
          <a:p>
            <a:r>
              <a:rPr lang="en-US" dirty="0"/>
              <a:t>Cryptography is the process of encrypting data, or converting plain text into scrambled text so that only someone who has the right “key” can read it. </a:t>
            </a:r>
            <a:r>
              <a:rPr lang="en-US" i="1" dirty="0"/>
              <a:t>Quantum </a:t>
            </a:r>
            <a:r>
              <a:rPr lang="en-US" dirty="0"/>
              <a:t>cryptography, by extension, simply uses the principles of </a:t>
            </a:r>
            <a:r>
              <a:rPr lang="en-US" dirty="0">
                <a:hlinkClick r:id="rId3"/>
              </a:rPr>
              <a:t>quantum mechanics</a:t>
            </a:r>
            <a:r>
              <a:rPr lang="en-US" dirty="0"/>
              <a:t> to encrypt data and transmit it in a way that cannot be hacked.</a:t>
            </a:r>
          </a:p>
          <a:p>
            <a:r>
              <a:rPr lang="en-US" dirty="0"/>
              <a:t>While the definition sounds simple, the complexity lies in the principles of quantum mechanics behind quantum cryptography, such as:</a:t>
            </a:r>
          </a:p>
          <a:p>
            <a:r>
              <a:rPr lang="en-US" dirty="0"/>
              <a:t>The particles that make up the universe are inherently uncertain and can simultaneously exist in more than one place or more than one state of being.</a:t>
            </a:r>
          </a:p>
          <a:p>
            <a:r>
              <a:rPr lang="en-US" dirty="0"/>
              <a:t>Photons are generated randomly in one of two quantum states.</a:t>
            </a:r>
          </a:p>
          <a:p>
            <a:r>
              <a:rPr lang="en-US" dirty="0"/>
              <a:t>You can’t measure a quantum property without changing or disturbing it.</a:t>
            </a:r>
          </a:p>
          <a:p>
            <a:r>
              <a:rPr lang="en-US" dirty="0"/>
              <a:t>You can clone </a:t>
            </a:r>
            <a:r>
              <a:rPr lang="en-US" i="1" dirty="0"/>
              <a:t>some </a:t>
            </a:r>
            <a:r>
              <a:rPr lang="en-US" dirty="0"/>
              <a:t>quantum properties of a particle, but not the whole particle.</a:t>
            </a:r>
          </a:p>
          <a:p>
            <a:endParaRPr lang="en-CA" dirty="0"/>
          </a:p>
        </p:txBody>
      </p:sp>
      <p:pic>
        <p:nvPicPr>
          <p:cNvPr id="20482" name="Picture 2" descr="http://wallpapercave.com/wp/DlGpnB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10" y="0"/>
            <a:ext cx="12211010" cy="68686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9168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0482"/>
                                        </p:tgtEl>
                                        <p:attrNameLst>
                                          <p:attrName>style.visibility</p:attrName>
                                        </p:attrNameLst>
                                      </p:cBhvr>
                                      <p:to>
                                        <p:strVal val="visible"/>
                                      </p:to>
                                    </p:set>
                                    <p:animEffect transition="in" filter="randombar(horizontal)">
                                      <p:cBhvr>
                                        <p:cTn id="23" dur="500"/>
                                        <p:tgtEl>
                                          <p:spTgt spid="204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Which will you choose?</a:t>
            </a:r>
            <a:endParaRPr lang="en-CA" dirty="0"/>
          </a:p>
        </p:txBody>
      </p:sp>
      <p:pic>
        <p:nvPicPr>
          <p:cNvPr id="4" name="Content Placeholder 3"/>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2599976" y="1193357"/>
            <a:ext cx="6992045" cy="4660897"/>
          </a:xfrm>
        </p:spPr>
      </p:pic>
    </p:spTree>
    <p:extLst>
      <p:ext uri="{BB962C8B-B14F-4D97-AF65-F5344CB8AC3E}">
        <p14:creationId xmlns:p14="http://schemas.microsoft.com/office/powerpoint/2010/main" val="420340246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Where do you fit in?</a:t>
            </a:r>
            <a:endParaRPr lang="en-CA" dirty="0"/>
          </a:p>
        </p:txBody>
      </p:sp>
      <p:pic>
        <p:nvPicPr>
          <p:cNvPr id="7" name="Content Placeholder 6"/>
          <p:cNvPicPr>
            <a:picLocks noGrp="1" noChangeAspect="1"/>
          </p:cNvPicPr>
          <p:nvPr>
            <p:ph sz="quarter" idx="13"/>
          </p:nvPr>
        </p:nvPicPr>
        <p:blipFill>
          <a:blip r:embed="rId5">
            <a:extLst>
              <a:ext uri="{28A0092B-C50C-407E-A947-70E740481C1C}">
                <a14:useLocalDpi xmlns:a14="http://schemas.microsoft.com/office/drawing/2010/main" val="0"/>
              </a:ext>
            </a:extLst>
          </a:blip>
          <a:stretch>
            <a:fillRect/>
          </a:stretch>
        </p:blipFill>
        <p:spPr>
          <a:xfrm>
            <a:off x="1104910" y="1705794"/>
            <a:ext cx="9982177" cy="2908410"/>
          </a:xfrm>
        </p:spPr>
      </p:pic>
      <p:pic>
        <p:nvPicPr>
          <p:cNvPr id="8" name="dial-up-modem-0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95310" y="308482"/>
            <a:ext cx="609600" cy="609600"/>
          </a:xfrm>
          <a:prstGeom prst="rect">
            <a:avLst/>
          </a:prstGeom>
        </p:spPr>
      </p:pic>
    </p:spTree>
    <p:extLst>
      <p:ext uri="{BB962C8B-B14F-4D97-AF65-F5344CB8AC3E}">
        <p14:creationId xmlns:p14="http://schemas.microsoft.com/office/powerpoint/2010/main" val="598437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064"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the heck does wireless mean?</a:t>
            </a:r>
            <a:endParaRPr lang="en-CA" dirty="0"/>
          </a:p>
        </p:txBody>
      </p:sp>
      <p:sp>
        <p:nvSpPr>
          <p:cNvPr id="3" name="Content Placeholder 2"/>
          <p:cNvSpPr>
            <a:spLocks noGrp="1"/>
          </p:cNvSpPr>
          <p:nvPr>
            <p:ph sz="quarter" idx="13"/>
          </p:nvPr>
        </p:nvSpPr>
        <p:spPr>
          <a:xfrm>
            <a:off x="913773" y="1638300"/>
            <a:ext cx="10364451" cy="4457700"/>
          </a:xfrm>
        </p:spPr>
        <p:txBody>
          <a:bodyPr>
            <a:normAutofit lnSpcReduction="10000"/>
          </a:bodyPr>
          <a:lstStyle/>
          <a:p>
            <a:r>
              <a:rPr lang="en-US" dirty="0" smtClean="0"/>
              <a:t>Wireless.. It’s a highly technical term used when you have communication between devices ….. Without wires.  </a:t>
            </a:r>
          </a:p>
          <a:p>
            <a:r>
              <a:rPr lang="en-US" dirty="0" smtClean="0"/>
              <a:t>All Wireless systems use Radio Frequency to transmit signals. (RF)</a:t>
            </a:r>
          </a:p>
          <a:p>
            <a:pPr lvl="1"/>
            <a:r>
              <a:rPr lang="en-US" dirty="0" smtClean="0"/>
              <a:t>That’s what makes them wireless</a:t>
            </a:r>
          </a:p>
          <a:p>
            <a:pPr lvl="2"/>
            <a:r>
              <a:rPr lang="en-US" dirty="0" smtClean="0"/>
              <a:t>Wi-Fi</a:t>
            </a:r>
          </a:p>
          <a:p>
            <a:pPr lvl="2"/>
            <a:r>
              <a:rPr lang="en-US" dirty="0" smtClean="0"/>
              <a:t>Bluetooth Le and Classic</a:t>
            </a:r>
          </a:p>
          <a:p>
            <a:pPr lvl="2"/>
            <a:r>
              <a:rPr lang="en-US" dirty="0" smtClean="0"/>
              <a:t>ZigBee</a:t>
            </a:r>
          </a:p>
          <a:p>
            <a:pPr lvl="2"/>
            <a:r>
              <a:rPr lang="en-US" dirty="0" smtClean="0"/>
              <a:t>LoRa</a:t>
            </a:r>
          </a:p>
          <a:p>
            <a:pPr lvl="2"/>
            <a:r>
              <a:rPr lang="en-US" dirty="0" smtClean="0"/>
              <a:t>Z-Wave</a:t>
            </a:r>
          </a:p>
          <a:p>
            <a:pPr lvl="2"/>
            <a:r>
              <a:rPr lang="en-US" dirty="0" err="1" smtClean="0"/>
              <a:t>SigFox</a:t>
            </a:r>
            <a:endParaRPr lang="en-US" dirty="0" smtClean="0"/>
          </a:p>
          <a:p>
            <a:pPr lvl="2"/>
            <a:r>
              <a:rPr lang="en-US" dirty="0" smtClean="0"/>
              <a:t>There is too many to put up here. </a:t>
            </a:r>
            <a:r>
              <a:rPr lang="en-US" dirty="0" smtClean="0">
                <a:sym typeface="Wingdings" panose="05000000000000000000" pitchFamily="2" charset="2"/>
              </a:rPr>
              <a:t></a:t>
            </a:r>
            <a:endParaRPr lang="en-CA" dirty="0"/>
          </a:p>
        </p:txBody>
      </p:sp>
    </p:spTree>
    <p:extLst>
      <p:ext uri="{BB962C8B-B14F-4D97-AF65-F5344CB8AC3E}">
        <p14:creationId xmlns:p14="http://schemas.microsoft.com/office/powerpoint/2010/main" val="313122093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does the signal work?</a:t>
            </a:r>
            <a:endParaRPr lang="en-CA" dirty="0"/>
          </a:p>
        </p:txBody>
      </p:sp>
      <p:pic>
        <p:nvPicPr>
          <p:cNvPr id="5" name="Content Placeholder 4"/>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2259994" y="1357263"/>
            <a:ext cx="7672010" cy="7642043"/>
          </a:xfrm>
        </p:spPr>
      </p:pic>
    </p:spTree>
    <p:extLst>
      <p:ext uri="{BB962C8B-B14F-4D97-AF65-F5344CB8AC3E}">
        <p14:creationId xmlns:p14="http://schemas.microsoft.com/office/powerpoint/2010/main" val="404657538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Wireless Spectrum</a:t>
            </a:r>
            <a:endParaRPr lang="en-CA" dirty="0"/>
          </a:p>
        </p:txBody>
      </p:sp>
      <p:sp>
        <p:nvSpPr>
          <p:cNvPr id="3" name="Content Placeholder 2"/>
          <p:cNvSpPr>
            <a:spLocks noGrp="1"/>
          </p:cNvSpPr>
          <p:nvPr>
            <p:ph sz="quarter" idx="13"/>
          </p:nvPr>
        </p:nvSpPr>
        <p:spPr/>
        <p:txBody>
          <a:bodyPr/>
          <a:lstStyle/>
          <a:p>
            <a:r>
              <a:rPr lang="en-US" dirty="0" smtClean="0"/>
              <a:t>What happens with so many devices everywhere.</a:t>
            </a:r>
          </a:p>
          <a:p>
            <a:pPr lvl="1"/>
            <a:r>
              <a:rPr lang="en-US" dirty="0" smtClean="0"/>
              <a:t>You have a lot of (Collisions) and “background noise”</a:t>
            </a:r>
          </a:p>
          <a:p>
            <a:pPr lvl="1"/>
            <a:r>
              <a:rPr lang="en-US" dirty="0" smtClean="0"/>
              <a:t>Try using Wi-Fi and then turn your microwave on</a:t>
            </a:r>
          </a:p>
          <a:p>
            <a:pPr lvl="2"/>
            <a:r>
              <a:rPr lang="en-US" dirty="0" smtClean="0"/>
              <a:t>Remember Buffering </a:t>
            </a:r>
            <a:r>
              <a:rPr lang="en-US" dirty="0" smtClean="0">
                <a:sym typeface="Wingdings" panose="05000000000000000000" pitchFamily="2" charset="2"/>
              </a:rPr>
              <a:t></a:t>
            </a:r>
            <a:endParaRPr lang="en-US" dirty="0" smtClean="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53240" y="2785403"/>
            <a:ext cx="6884894" cy="6858000"/>
          </a:xfrm>
          <a:prstGeom prst="rect">
            <a:avLst/>
          </a:prstGeom>
        </p:spPr>
      </p:pic>
    </p:spTree>
    <p:extLst>
      <p:ext uri="{BB962C8B-B14F-4D97-AF65-F5344CB8AC3E}">
        <p14:creationId xmlns:p14="http://schemas.microsoft.com/office/powerpoint/2010/main" val="182115894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Protocol</a:t>
            </a:r>
            <a:endParaRPr lang="en-CA" dirty="0"/>
          </a:p>
        </p:txBody>
      </p:sp>
      <p:sp>
        <p:nvSpPr>
          <p:cNvPr id="3" name="Content Placeholder 2"/>
          <p:cNvSpPr>
            <a:spLocks noGrp="1"/>
          </p:cNvSpPr>
          <p:nvPr>
            <p:ph sz="quarter" idx="13"/>
          </p:nvPr>
        </p:nvSpPr>
        <p:spPr/>
        <p:txBody>
          <a:bodyPr/>
          <a:lstStyle/>
          <a:p>
            <a:r>
              <a:rPr lang="en-US" dirty="0" smtClean="0"/>
              <a:t>The terms Wi-Fi , Bluetooth and ZigBee use “wireless” technology to send a specific protocol.</a:t>
            </a:r>
          </a:p>
          <a:p>
            <a:pPr lvl="1"/>
            <a:r>
              <a:rPr lang="en-US" dirty="0" smtClean="0"/>
              <a:t>This leads us down another path of …… What is a protocol?</a:t>
            </a:r>
            <a:endParaRPr lang="en-CA" dirty="0"/>
          </a:p>
        </p:txBody>
      </p:sp>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00300" y="3030265"/>
            <a:ext cx="4036005" cy="4020239"/>
          </a:xfrm>
          <a:prstGeom prst="rect">
            <a:avLst/>
          </a:prstGeom>
        </p:spPr>
      </p:pic>
    </p:spTree>
    <p:extLst>
      <p:ext uri="{BB962C8B-B14F-4D97-AF65-F5344CB8AC3E}">
        <p14:creationId xmlns:p14="http://schemas.microsoft.com/office/powerpoint/2010/main" val="8947493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Protocol Example</a:t>
            </a:r>
            <a:endParaRPr lang="en-CA" dirty="0"/>
          </a:p>
        </p:txBody>
      </p:sp>
      <p:sp>
        <p:nvSpPr>
          <p:cNvPr id="3" name="Content Placeholder 2"/>
          <p:cNvSpPr>
            <a:spLocks noGrp="1"/>
          </p:cNvSpPr>
          <p:nvPr>
            <p:ph sz="quarter" idx="13"/>
          </p:nvPr>
        </p:nvSpPr>
        <p:spPr>
          <a:xfrm>
            <a:off x="913773" y="1455821"/>
            <a:ext cx="10107153" cy="4379495"/>
          </a:xfrm>
        </p:spPr>
        <p:txBody>
          <a:bodyPr/>
          <a:lstStyle/>
          <a:p>
            <a:r>
              <a:rPr lang="en-US" dirty="0" smtClean="0"/>
              <a:t>Step 1 &gt;&gt;&gt; write some code to do something on your device. </a:t>
            </a:r>
          </a:p>
          <a:p>
            <a:r>
              <a:rPr lang="en-US" dirty="0" smtClean="0"/>
              <a:t>Step 2 &gt;&gt;&gt; translate that into the “internet” language usually TCP/IP</a:t>
            </a:r>
          </a:p>
          <a:p>
            <a:r>
              <a:rPr lang="en-US" dirty="0" smtClean="0"/>
              <a:t>Step 3 &gt;&gt;&gt; combine the translation into a network layer so it knows where to go , connect to router at this point</a:t>
            </a:r>
          </a:p>
          <a:p>
            <a:r>
              <a:rPr lang="en-US" dirty="0" smtClean="0"/>
              <a:t>Step 4 &gt;&gt;&gt; get it onto the internet with WIFI and your hardware</a:t>
            </a:r>
          </a:p>
          <a:p>
            <a:r>
              <a:rPr lang="en-US" dirty="0" smtClean="0"/>
              <a:t>Step 5 &gt;&gt;&gt; Do it all in reverse at the other end. </a:t>
            </a:r>
            <a:r>
              <a:rPr lang="en-US" dirty="0" smtClean="0">
                <a:sym typeface="Wingdings" panose="05000000000000000000" pitchFamily="2" charset="2"/>
              </a:rPr>
              <a:t></a:t>
            </a:r>
            <a:endParaRPr lang="en-US" dirty="0" smtClean="0"/>
          </a:p>
          <a:p>
            <a:endParaRPr lang="en-CA" dirty="0"/>
          </a:p>
        </p:txBody>
      </p:sp>
    </p:spTree>
    <p:extLst>
      <p:ext uri="{BB962C8B-B14F-4D97-AF65-F5344CB8AC3E}">
        <p14:creationId xmlns:p14="http://schemas.microsoft.com/office/powerpoint/2010/main" val="266511400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Wireless - Wi-Fi - Apps</a:t>
            </a:r>
            <a:endParaRPr lang="en-CA" dirty="0"/>
          </a:p>
        </p:txBody>
      </p:sp>
      <p:pic>
        <p:nvPicPr>
          <p:cNvPr id="11266" name="Picture 2" descr="http://www.smartrestaurants.co.uk/wp-content/uploads/2016/08/app-store-logos.png"/>
          <p:cNvPicPr>
            <a:picLocks noGrp="1" noChangeAspect="1" noChangeArrowheads="1"/>
          </p:cNvPicPr>
          <p:nvPr>
            <p:ph sz="quarter" idx="13"/>
          </p:nvPr>
        </p:nvPicPr>
        <p:blipFill>
          <a:blip r:embed="rId3">
            <a:extLst>
              <a:ext uri="{28A0092B-C50C-407E-A947-70E740481C1C}">
                <a14:useLocalDpi xmlns:a14="http://schemas.microsoft.com/office/drawing/2010/main" val="0"/>
              </a:ext>
            </a:extLst>
          </a:blip>
          <a:srcRect/>
          <a:stretch>
            <a:fillRect/>
          </a:stretch>
        </p:blipFill>
        <p:spPr bwMode="auto">
          <a:xfrm>
            <a:off x="914400" y="3369601"/>
            <a:ext cx="10363200" cy="14189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756119"/>
      </p:ext>
    </p:extLst>
  </p:cSld>
  <p:clrMapOvr>
    <a:masterClrMapping/>
  </p:clrMapOvr>
  <p:timing>
    <p:tnLst>
      <p:par>
        <p:cTn id="1" dur="indefinite" restart="never" nodeType="tmRoot"/>
      </p:par>
    </p:tnLst>
  </p:timing>
</p:sld>
</file>

<file path=ppt/theme/theme1.xml><?xml version="1.0" encoding="utf-8"?>
<a:theme xmlns:a="http://schemas.openxmlformats.org/drawingml/2006/main" name="Droplet">
  <a:themeElements>
    <a:clrScheme name="Droplet">
      <a:dk1>
        <a:sysClr val="windowText" lastClr="000000"/>
      </a:dk1>
      <a:lt1>
        <a:sysClr val="window" lastClr="FFFFFF"/>
      </a:lt1>
      <a:dk2>
        <a:srgbClr val="355071"/>
      </a:dk2>
      <a:lt2>
        <a:srgbClr val="AABED7"/>
      </a:lt2>
      <a:accent1>
        <a:srgbClr val="2FA3EE"/>
      </a:accent1>
      <a:accent2>
        <a:srgbClr val="4BCAAD"/>
      </a:accent2>
      <a:accent3>
        <a:srgbClr val="86C157"/>
      </a:accent3>
      <a:accent4>
        <a:srgbClr val="D99C3F"/>
      </a:accent4>
      <a:accent5>
        <a:srgbClr val="CE6633"/>
      </a:accent5>
      <a:accent6>
        <a:srgbClr val="A35DD1"/>
      </a:accent6>
      <a:hlink>
        <a:srgbClr val="56BCFE"/>
      </a:hlink>
      <a:folHlink>
        <a:srgbClr val="97C5E3"/>
      </a:folHlink>
    </a:clrScheme>
    <a:fontScheme name="Drople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130000"/>
                <a:satMod val="150000"/>
                <a:lumMod val="112000"/>
              </a:schemeClr>
            </a:gs>
            <a:gs pos="100000">
              <a:schemeClr val="phClr">
                <a:shade val="92000"/>
                <a:satMod val="140000"/>
                <a:lumMod val="110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A633B6A3-9E7F-4C10-9C98-2517A313436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TM04033925[[fn=Droplet]]</Template>
  <TotalTime>15926</TotalTime>
  <Words>6665</Words>
  <Application>Microsoft Office PowerPoint</Application>
  <PresentationFormat>Widescreen</PresentationFormat>
  <Paragraphs>412</Paragraphs>
  <Slides>29</Slides>
  <Notes>29</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29</vt:i4>
      </vt:variant>
    </vt:vector>
  </HeadingPairs>
  <TitlesOfParts>
    <vt:vector size="36" baseType="lpstr">
      <vt:lpstr>Arial</vt:lpstr>
      <vt:lpstr>Calibri</vt:lpstr>
      <vt:lpstr>Comic Sans MS</vt:lpstr>
      <vt:lpstr>Tahoma</vt:lpstr>
      <vt:lpstr>Tw Cen MT</vt:lpstr>
      <vt:lpstr>Wingdings</vt:lpstr>
      <vt:lpstr>Droplet</vt:lpstr>
      <vt:lpstr>Embracing the Inevitable</vt:lpstr>
      <vt:lpstr>Where did it all start</vt:lpstr>
      <vt:lpstr>Where do you fit in?</vt:lpstr>
      <vt:lpstr>What the heck does wireless mean?</vt:lpstr>
      <vt:lpstr>How does the signal work?</vt:lpstr>
      <vt:lpstr>Wireless Spectrum</vt:lpstr>
      <vt:lpstr>Protocol</vt:lpstr>
      <vt:lpstr>Protocol Example</vt:lpstr>
      <vt:lpstr>Wireless - Wi-Fi - Apps</vt:lpstr>
      <vt:lpstr>But what does Wi-Fi really mean?</vt:lpstr>
      <vt:lpstr>Wi-Fi is not the enemy</vt:lpstr>
      <vt:lpstr>Typical Network</vt:lpstr>
      <vt:lpstr>Wi-Fi Progression</vt:lpstr>
      <vt:lpstr>PowerPoint Presentation</vt:lpstr>
      <vt:lpstr>History of IoT</vt:lpstr>
      <vt:lpstr>API</vt:lpstr>
      <vt:lpstr>Internet of Things</vt:lpstr>
      <vt:lpstr>Size does matter!</vt:lpstr>
      <vt:lpstr>$121 Bln industry by 2021</vt:lpstr>
      <vt:lpstr> 20 Billion units by 2020 </vt:lpstr>
      <vt:lpstr>Everything talks to Everything</vt:lpstr>
      <vt:lpstr>IoT and HVAC</vt:lpstr>
      <vt:lpstr>Where does it lead</vt:lpstr>
      <vt:lpstr>PowerPoint Presentation</vt:lpstr>
      <vt:lpstr>How does IoT help HVAC</vt:lpstr>
      <vt:lpstr>Network types</vt:lpstr>
      <vt:lpstr>Security</vt:lpstr>
      <vt:lpstr>Quantum Encryptions</vt:lpstr>
      <vt:lpstr>Which will you choose?</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Embracing the Inevitable</dc:title>
  <dc:creator>curtis bennett</dc:creator>
  <cp:lastModifiedBy>curtis bennett</cp:lastModifiedBy>
  <cp:revision>132</cp:revision>
  <dcterms:created xsi:type="dcterms:W3CDTF">2019-09-06T17:57:18Z</dcterms:created>
  <dcterms:modified xsi:type="dcterms:W3CDTF">2019-09-17T19:24:00Z</dcterms:modified>
</cp:coreProperties>
</file>